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71" d="100"/>
          <a:sy n="171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36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24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" cy="5143500"/>
          </a:xfrm>
          <a:prstGeom prst="rect">
            <a:avLst/>
          </a:prstGeom>
          <a:solidFill>
            <a:srgbClr val="E07B3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8961120" y="0"/>
            <a:ext cx="182880" cy="5143500"/>
          </a:xfrm>
          <a:prstGeom prst="rect">
            <a:avLst/>
          </a:prstGeom>
          <a:solidFill>
            <a:srgbClr val="742774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365760" y="1097280"/>
            <a:ext cx="84124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Databricks-primary Architecture</a:t>
            </a:r>
            <a:endParaRPr lang="en-US" sz="4800" dirty="0"/>
          </a:p>
        </p:txBody>
      </p:sp>
      <p:sp>
        <p:nvSpPr>
          <p:cNvPr id="5" name="Text 3"/>
          <p:cNvSpPr/>
          <p:nvPr/>
        </p:nvSpPr>
        <p:spPr>
          <a:xfrm>
            <a:off x="365760" y="192024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E07B3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Modern Data Platform — v8.0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65760" y="2468880"/>
            <a:ext cx="8412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7FA8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Greenfield | Architecture &amp; Data Engineering | March 2026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365760" y="4389120"/>
            <a:ext cx="2560320" cy="457200"/>
          </a:xfrm>
          <a:prstGeom prst="rect">
            <a:avLst/>
          </a:prstGeom>
          <a:solidFill>
            <a:srgbClr val="E07B3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8" name="Text 6"/>
          <p:cNvSpPr/>
          <p:nvPr/>
        </p:nvSpPr>
        <p:spPr>
          <a:xfrm>
            <a:off x="365760" y="438912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REFERENCE ARCHITECTURE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Azure Platform Foundation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20040" y="1051560"/>
            <a:ext cx="8503920" cy="3474720"/>
          </a:xfrm>
          <a:prstGeom prst="rect">
            <a:avLst/>
          </a:prstGeom>
          <a:solidFill>
            <a:srgbClr val="E0E7FF"/>
          </a:solidFill>
          <a:ln w="25400">
            <a:solidFill>
              <a:srgbClr val="0078D4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457200" y="11887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7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Microsoft Azure — Canada Central (Prod) + Canada East (DR)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502920" y="1554480"/>
            <a:ext cx="1554480" cy="4572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576072" y="1627632"/>
            <a:ext cx="14081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ADLS Gen2</a:t>
            </a:r>
            <a:endParaRPr lang="en-US" sz="800" dirty="0"/>
          </a:p>
        </p:txBody>
      </p:sp>
      <p:sp>
        <p:nvSpPr>
          <p:cNvPr id="8" name="Shape 6"/>
          <p:cNvSpPr/>
          <p:nvPr/>
        </p:nvSpPr>
        <p:spPr>
          <a:xfrm>
            <a:off x="2194560" y="1554480"/>
            <a:ext cx="1554480" cy="4572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9" name="Text 7"/>
          <p:cNvSpPr/>
          <p:nvPr/>
        </p:nvSpPr>
        <p:spPr>
          <a:xfrm>
            <a:off x="2267712" y="1627632"/>
            <a:ext cx="14081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Databricks Workspace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886200" y="1554480"/>
            <a:ext cx="1554480" cy="4572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Text 9"/>
          <p:cNvSpPr/>
          <p:nvPr/>
        </p:nvSpPr>
        <p:spPr>
          <a:xfrm>
            <a:off x="3959352" y="1627632"/>
            <a:ext cx="14081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Vault</a:t>
            </a:r>
            <a:endParaRPr lang="en-US" sz="800" dirty="0"/>
          </a:p>
        </p:txBody>
      </p:sp>
      <p:sp>
        <p:nvSpPr>
          <p:cNvPr id="12" name="Shape 10"/>
          <p:cNvSpPr/>
          <p:nvPr/>
        </p:nvSpPr>
        <p:spPr>
          <a:xfrm>
            <a:off x="5577840" y="1554480"/>
            <a:ext cx="1554480" cy="4572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3" name="Text 11"/>
          <p:cNvSpPr/>
          <p:nvPr/>
        </p:nvSpPr>
        <p:spPr>
          <a:xfrm>
            <a:off x="5650992" y="1627632"/>
            <a:ext cx="14081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Event Hubs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7269480" y="1554480"/>
            <a:ext cx="1554480" cy="4572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5" name="Text 13"/>
          <p:cNvSpPr/>
          <p:nvPr/>
        </p:nvSpPr>
        <p:spPr>
          <a:xfrm>
            <a:off x="7342632" y="1627632"/>
            <a:ext cx="14081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ADF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502920" y="2286000"/>
            <a:ext cx="1554480" cy="4572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7" name="Text 15"/>
          <p:cNvSpPr/>
          <p:nvPr/>
        </p:nvSpPr>
        <p:spPr>
          <a:xfrm>
            <a:off x="576072" y="2359152"/>
            <a:ext cx="14081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AKS (SAS)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2194560" y="2286000"/>
            <a:ext cx="1554480" cy="4572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9" name="Text 17"/>
          <p:cNvSpPr/>
          <p:nvPr/>
        </p:nvSpPr>
        <p:spPr>
          <a:xfrm>
            <a:off x="2267712" y="2359152"/>
            <a:ext cx="14081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 Service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3886200" y="2286000"/>
            <a:ext cx="1554480" cy="4572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1" name="Text 19"/>
          <p:cNvSpPr/>
          <p:nvPr/>
        </p:nvSpPr>
        <p:spPr>
          <a:xfrm>
            <a:off x="3959352" y="2359152"/>
            <a:ext cx="14081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Azure Monitor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5577840" y="2286000"/>
            <a:ext cx="1554480" cy="4572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3" name="Text 21"/>
          <p:cNvSpPr/>
          <p:nvPr/>
        </p:nvSpPr>
        <p:spPr>
          <a:xfrm>
            <a:off x="5650992" y="2359152"/>
            <a:ext cx="14081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Endpoints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7269480" y="2286000"/>
            <a:ext cx="1554480" cy="4572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5" name="Text 23"/>
          <p:cNvSpPr/>
          <p:nvPr/>
        </p:nvSpPr>
        <p:spPr>
          <a:xfrm>
            <a:off x="7342632" y="2359152"/>
            <a:ext cx="14081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 Analytics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502920" y="3017520"/>
            <a:ext cx="1554480" cy="4572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7" name="Text 25"/>
          <p:cNvSpPr/>
          <p:nvPr/>
        </p:nvSpPr>
        <p:spPr>
          <a:xfrm>
            <a:off x="576072" y="3090672"/>
            <a:ext cx="14081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 Insights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2194560" y="3017520"/>
            <a:ext cx="1554480" cy="4572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9" name="Text 27"/>
          <p:cNvSpPr/>
          <p:nvPr/>
        </p:nvSpPr>
        <p:spPr>
          <a:xfrm>
            <a:off x="2267712" y="3090672"/>
            <a:ext cx="14081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Container Registry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3886200" y="3017520"/>
            <a:ext cx="1554480" cy="4572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1" name="Text 29"/>
          <p:cNvSpPr/>
          <p:nvPr/>
        </p:nvSpPr>
        <p:spPr>
          <a:xfrm>
            <a:off x="3959352" y="3090672"/>
            <a:ext cx="14081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 Apps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5577840" y="3017520"/>
            <a:ext cx="1554480" cy="4572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3" name="Text 31"/>
          <p:cNvSpPr/>
          <p:nvPr/>
        </p:nvSpPr>
        <p:spPr>
          <a:xfrm>
            <a:off x="5650992" y="3090672"/>
            <a:ext cx="14081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ExpressRoute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7269480" y="3017520"/>
            <a:ext cx="1554480" cy="4572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5" name="Text 33"/>
          <p:cNvSpPr/>
          <p:nvPr/>
        </p:nvSpPr>
        <p:spPr>
          <a:xfrm>
            <a:off x="7342632" y="3090672"/>
            <a:ext cx="140817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DDoS Protection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Deployment Topology</a:t>
            </a:r>
            <a:endParaRPr lang="en-US" sz="2400" dirty="0"/>
          </a:p>
        </p:txBody>
      </p:sp>
      <p:pic>
        <p:nvPicPr>
          <p:cNvPr id="4" name="Image 0" descr="/sessions/upbeat-confident-dirac/svgs/slide_11_topolo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94360"/>
            <a:ext cx="8503920" cy="44348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Network Architecture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188720"/>
            <a:ext cx="1645920" cy="731520"/>
          </a:xfrm>
          <a:prstGeom prst="rect">
            <a:avLst/>
          </a:prstGeom>
          <a:solidFill>
            <a:srgbClr val="334155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365760" y="1188720"/>
            <a:ext cx="16459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On-Premises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2148840" y="1536192"/>
            <a:ext cx="640080" cy="36576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2660904" y="144475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D94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2057400" y="132588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0D94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ExpressRoute</a:t>
            </a:r>
            <a:endParaRPr lang="en-US" sz="700" dirty="0"/>
          </a:p>
        </p:txBody>
      </p:sp>
      <p:sp>
        <p:nvSpPr>
          <p:cNvPr id="9" name="Shape 7"/>
          <p:cNvSpPr/>
          <p:nvPr/>
        </p:nvSpPr>
        <p:spPr>
          <a:xfrm>
            <a:off x="2880360" y="1051560"/>
            <a:ext cx="2468880" cy="3108960"/>
          </a:xfrm>
          <a:prstGeom prst="rect">
            <a:avLst/>
          </a:prstGeom>
          <a:solidFill>
            <a:srgbClr val="1B3A5C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2880360" y="1051560"/>
            <a:ext cx="246888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1" name="Text 9"/>
          <p:cNvSpPr/>
          <p:nvPr/>
        </p:nvSpPr>
        <p:spPr>
          <a:xfrm>
            <a:off x="2953512" y="1078992"/>
            <a:ext cx="23225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HUB VNet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2935224" y="1353312"/>
            <a:ext cx="23591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Firewall (central egress)</a:t>
            </a:r>
            <a:endParaRPr lang="en-US" sz="750" dirty="0"/>
          </a:p>
        </p:txBody>
      </p:sp>
      <p:sp>
        <p:nvSpPr>
          <p:cNvPr id="13" name="Text 11"/>
          <p:cNvSpPr/>
          <p:nvPr/>
        </p:nvSpPr>
        <p:spPr>
          <a:xfrm>
            <a:off x="2935224" y="1554480"/>
            <a:ext cx="23591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Bastion (jump host)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2935224" y="1755648"/>
            <a:ext cx="23591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Hub → Spoke peering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2935224" y="1956816"/>
            <a:ext cx="23591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BGP route propagation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5486400" y="2679192"/>
            <a:ext cx="50292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7" name="Text 15"/>
          <p:cNvSpPr/>
          <p:nvPr/>
        </p:nvSpPr>
        <p:spPr>
          <a:xfrm>
            <a:off x="5861304" y="258775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6080760" y="777240"/>
            <a:ext cx="2834640" cy="3520440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6080760" y="777240"/>
            <a:ext cx="2834640" cy="274320"/>
          </a:xfrm>
          <a:prstGeom prst="rect">
            <a:avLst/>
          </a:prstGeom>
          <a:solidFill>
            <a:srgbClr val="C85E2B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0" name="Text 18"/>
          <p:cNvSpPr/>
          <p:nvPr/>
        </p:nvSpPr>
        <p:spPr>
          <a:xfrm>
            <a:off x="6153912" y="804672"/>
            <a:ext cx="26883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SPOKE 1: Databricks VNet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6135624" y="1078992"/>
            <a:ext cx="27249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ADB-managed VNet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6135624" y="1280160"/>
            <a:ext cx="27249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Databricks subnet (10.x.x.x)</a:t>
            </a:r>
            <a:endParaRPr lang="en-US" sz="750" dirty="0"/>
          </a:p>
        </p:txBody>
      </p:sp>
      <p:sp>
        <p:nvSpPr>
          <p:cNvPr id="23" name="Text 21"/>
          <p:cNvSpPr/>
          <p:nvPr/>
        </p:nvSpPr>
        <p:spPr>
          <a:xfrm>
            <a:off x="6135624" y="1481328"/>
            <a:ext cx="27249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Link endpoints</a:t>
            </a:r>
            <a:endParaRPr lang="en-US" sz="750" dirty="0"/>
          </a:p>
        </p:txBody>
      </p:sp>
      <p:sp>
        <p:nvSpPr>
          <p:cNvPr id="24" name="Text 22"/>
          <p:cNvSpPr/>
          <p:nvPr/>
        </p:nvSpPr>
        <p:spPr>
          <a:xfrm>
            <a:off x="6135624" y="1682496"/>
            <a:ext cx="27249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NSGs / UDRs</a:t>
            </a:r>
            <a:endParaRPr lang="en-US" sz="750" dirty="0"/>
          </a:p>
        </p:txBody>
      </p:sp>
      <p:sp>
        <p:nvSpPr>
          <p:cNvPr id="25" name="Text 23"/>
          <p:cNvSpPr/>
          <p:nvPr/>
        </p:nvSpPr>
        <p:spPr>
          <a:xfrm>
            <a:off x="6135624" y="1883664"/>
            <a:ext cx="27249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DNS zones</a:t>
            </a:r>
            <a:endParaRPr lang="en-US" sz="750" dirty="0"/>
          </a:p>
        </p:txBody>
      </p:sp>
      <p:sp>
        <p:nvSpPr>
          <p:cNvPr id="26" name="Text 24"/>
          <p:cNvSpPr/>
          <p:nvPr/>
        </p:nvSpPr>
        <p:spPr>
          <a:xfrm>
            <a:off x="457200" y="41148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Link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457200" y="43891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ADLS Gen2 | Key Vault | Event Hubs | SQL | Service Bus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Environment Strategy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457200" y="1097280"/>
            <a:ext cx="2651760" cy="3520440"/>
          </a:xfrm>
          <a:prstGeom prst="rect">
            <a:avLst/>
          </a:prstGeom>
          <a:solidFill>
            <a:srgbClr val="E8F0F8"/>
          </a:solidFill>
          <a:ln w="25400">
            <a:solidFill>
              <a:srgbClr val="0D9488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457200" y="1097280"/>
            <a:ext cx="2651760" cy="32004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457200" y="1097280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594360" y="15544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banking_dev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594360" y="22402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insurance_dev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594360" y="29260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wealth_dev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594360" y="36118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ent_shared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3291840" y="1097280"/>
            <a:ext cx="2651760" cy="3520440"/>
          </a:xfrm>
          <a:prstGeom prst="rect">
            <a:avLst/>
          </a:prstGeom>
          <a:solidFill>
            <a:srgbClr val="E8F0F8"/>
          </a:solidFill>
          <a:ln w="25400">
            <a:solidFill>
              <a:srgbClr val="D97706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3291840" y="1097280"/>
            <a:ext cx="2651760" cy="320040"/>
          </a:xfrm>
          <a:prstGeom prst="rect">
            <a:avLst/>
          </a:prstGeom>
          <a:solidFill>
            <a:srgbClr val="D97706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3" name="Text 11"/>
          <p:cNvSpPr/>
          <p:nvPr/>
        </p:nvSpPr>
        <p:spPr>
          <a:xfrm>
            <a:off x="3291840" y="1097280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UAT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429000" y="15544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banking_uat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3429000" y="22402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insurance_uat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3429000" y="29260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wealth_uat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3429000" y="36118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ent_shared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6126480" y="1097280"/>
            <a:ext cx="2651760" cy="3520440"/>
          </a:xfrm>
          <a:prstGeom prst="rect">
            <a:avLst/>
          </a:prstGeom>
          <a:solidFill>
            <a:srgbClr val="E8F0F8"/>
          </a:solidFill>
          <a:ln w="25400">
            <a:solidFill>
              <a:srgbClr val="991B1B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6126480" y="1097280"/>
            <a:ext cx="2651760" cy="320040"/>
          </a:xfrm>
          <a:prstGeom prst="rect">
            <a:avLst/>
          </a:prstGeom>
          <a:solidFill>
            <a:srgbClr val="991B1B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0" name="Text 18"/>
          <p:cNvSpPr/>
          <p:nvPr/>
        </p:nvSpPr>
        <p:spPr>
          <a:xfrm>
            <a:off x="6126480" y="1097280"/>
            <a:ext cx="2651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6263640" y="15544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banking_prod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6263640" y="22402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insurance_prod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6263640" y="29260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wealth_prod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6263640" y="36118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ent_shared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F24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0" y="-457200"/>
            <a:ext cx="4114800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2000" b="1" dirty="0">
                <a:solidFill>
                  <a:srgbClr val="17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2000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E07B3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320040" y="1005840"/>
            <a:ext cx="1463040" cy="292608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320040" y="1005840"/>
            <a:ext cx="1463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3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20040" y="1417320"/>
            <a:ext cx="6858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Medallion Architecture</a:t>
            </a:r>
            <a:endParaRPr lang="en-US" sz="3800" dirty="0"/>
          </a:p>
        </p:txBody>
      </p:sp>
      <p:sp>
        <p:nvSpPr>
          <p:cNvPr id="7" name="Text 5"/>
          <p:cNvSpPr/>
          <p:nvPr/>
        </p:nvSpPr>
        <p:spPr>
          <a:xfrm>
            <a:off x="320040" y="2971800"/>
            <a:ext cx="6400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7FA8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Bronze → Silver → Gold data layers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20040" y="4663440"/>
            <a:ext cx="8503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2A5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Greenfield | Modern Data Platform | Databricks-primary v8.0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Medallion Overview</a:t>
            </a:r>
            <a:endParaRPr lang="en-US" sz="2400" dirty="0"/>
          </a:p>
        </p:txBody>
      </p:sp>
      <p:pic>
        <p:nvPicPr>
          <p:cNvPr id="4" name="Image 0" descr="/sessions/upbeat-confident-dirac/svgs/slide_15_medall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94360"/>
            <a:ext cx="8503920" cy="44348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Bronze Layer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097280"/>
            <a:ext cx="1554480" cy="548640"/>
          </a:xfrm>
          <a:prstGeom prst="rect">
            <a:avLst/>
          </a:prstGeom>
          <a:solidFill>
            <a:srgbClr val="334155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365760" y="1097280"/>
            <a:ext cx="155448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438912" y="1124712"/>
            <a:ext cx="14081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20624" y="1399032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On-Prem</a:t>
            </a:r>
            <a:endParaRPr lang="en-US" sz="750" dirty="0"/>
          </a:p>
        </p:txBody>
      </p:sp>
      <p:sp>
        <p:nvSpPr>
          <p:cNvPr id="8" name="Text 6"/>
          <p:cNvSpPr/>
          <p:nvPr/>
        </p:nvSpPr>
        <p:spPr>
          <a:xfrm>
            <a:off x="420624" y="1600200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SaaS</a:t>
            </a:r>
            <a:endParaRPr lang="en-US" sz="750" dirty="0"/>
          </a:p>
        </p:txBody>
      </p:sp>
      <p:sp>
        <p:nvSpPr>
          <p:cNvPr id="9" name="Text 7"/>
          <p:cNvSpPr/>
          <p:nvPr/>
        </p:nvSpPr>
        <p:spPr>
          <a:xfrm>
            <a:off x="420624" y="1801368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APIs</a:t>
            </a:r>
            <a:endParaRPr lang="en-US" sz="750" dirty="0"/>
          </a:p>
        </p:txBody>
      </p:sp>
      <p:sp>
        <p:nvSpPr>
          <p:cNvPr id="10" name="Text 8"/>
          <p:cNvSpPr/>
          <p:nvPr/>
        </p:nvSpPr>
        <p:spPr>
          <a:xfrm>
            <a:off x="420624" y="2002536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Streaming</a:t>
            </a:r>
            <a:endParaRPr lang="en-US" sz="750" dirty="0"/>
          </a:p>
        </p:txBody>
      </p:sp>
      <p:sp>
        <p:nvSpPr>
          <p:cNvPr id="11" name="Shape 9"/>
          <p:cNvSpPr/>
          <p:nvPr/>
        </p:nvSpPr>
        <p:spPr>
          <a:xfrm>
            <a:off x="1124712" y="1691640"/>
            <a:ext cx="36576" cy="411480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1051560" y="1956816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365760" y="2148840"/>
            <a:ext cx="1554480" cy="548640"/>
          </a:xfrm>
          <a:prstGeom prst="rect">
            <a:avLst/>
          </a:prstGeom>
          <a:solidFill>
            <a:srgbClr val="0369A1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4" name="Shape 12"/>
          <p:cNvSpPr/>
          <p:nvPr/>
        </p:nvSpPr>
        <p:spPr>
          <a:xfrm>
            <a:off x="365760" y="2148840"/>
            <a:ext cx="155448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5" name="Text 13"/>
          <p:cNvSpPr/>
          <p:nvPr/>
        </p:nvSpPr>
        <p:spPr>
          <a:xfrm>
            <a:off x="438912" y="2176272"/>
            <a:ext cx="14081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INGESTION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420624" y="2450592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ADF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420624" y="2651760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Autoloader</a:t>
            </a:r>
            <a:endParaRPr lang="en-US" sz="750" dirty="0"/>
          </a:p>
        </p:txBody>
      </p:sp>
      <p:sp>
        <p:nvSpPr>
          <p:cNvPr id="18" name="Text 16"/>
          <p:cNvSpPr/>
          <p:nvPr/>
        </p:nvSpPr>
        <p:spPr>
          <a:xfrm>
            <a:off x="420624" y="2852928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Event Hubs</a:t>
            </a:r>
            <a:endParaRPr lang="en-US" sz="750" dirty="0"/>
          </a:p>
        </p:txBody>
      </p:sp>
      <p:sp>
        <p:nvSpPr>
          <p:cNvPr id="19" name="Shape 17"/>
          <p:cNvSpPr/>
          <p:nvPr/>
        </p:nvSpPr>
        <p:spPr>
          <a:xfrm>
            <a:off x="1124712" y="2743200"/>
            <a:ext cx="36576" cy="411480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0" name="Text 18"/>
          <p:cNvSpPr/>
          <p:nvPr/>
        </p:nvSpPr>
        <p:spPr>
          <a:xfrm>
            <a:off x="1051560" y="3008376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365760" y="3200400"/>
            <a:ext cx="1554480" cy="594360"/>
          </a:xfrm>
          <a:prstGeom prst="rect">
            <a:avLst/>
          </a:prstGeom>
          <a:solidFill>
            <a:srgbClr val="92400E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2" name="Shape 20"/>
          <p:cNvSpPr/>
          <p:nvPr/>
        </p:nvSpPr>
        <p:spPr>
          <a:xfrm>
            <a:off x="365760" y="3200400"/>
            <a:ext cx="155448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3" name="Text 21"/>
          <p:cNvSpPr/>
          <p:nvPr/>
        </p:nvSpPr>
        <p:spPr>
          <a:xfrm>
            <a:off x="438912" y="3227832"/>
            <a:ext cx="14081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BRONZE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420624" y="3502152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Raw Delta</a:t>
            </a:r>
            <a:endParaRPr lang="en-US" sz="750" dirty="0"/>
          </a:p>
        </p:txBody>
      </p:sp>
      <p:sp>
        <p:nvSpPr>
          <p:cNvPr id="25" name="Text 23"/>
          <p:cNvSpPr/>
          <p:nvPr/>
        </p:nvSpPr>
        <p:spPr>
          <a:xfrm>
            <a:off x="420624" y="3703320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Transform</a:t>
            </a:r>
            <a:endParaRPr lang="en-US" sz="750" dirty="0"/>
          </a:p>
        </p:txBody>
      </p:sp>
      <p:sp>
        <p:nvSpPr>
          <p:cNvPr id="26" name="Text 24"/>
          <p:cNvSpPr/>
          <p:nvPr/>
        </p:nvSpPr>
        <p:spPr>
          <a:xfrm>
            <a:off x="2148840" y="1234440"/>
            <a:ext cx="6629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Raw data in native format (JSON, CSV, Parquet)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2148840" y="1783080"/>
            <a:ext cx="6629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Full change data capture and history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2148840" y="2331720"/>
            <a:ext cx="6629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Minimal schema validation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2148840" y="2880360"/>
            <a:ext cx="6629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Autoloader auto-detects and loads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2148840" y="3429000"/>
            <a:ext cx="6629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Partition by source and load date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2148840" y="3977640"/>
            <a:ext cx="6629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Quarantine bad records for investigation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Silver Layer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097280"/>
            <a:ext cx="1554480" cy="548640"/>
          </a:xfrm>
          <a:prstGeom prst="rect">
            <a:avLst/>
          </a:prstGeom>
          <a:solidFill>
            <a:srgbClr val="92400E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365760" y="1097280"/>
            <a:ext cx="155448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438912" y="1124712"/>
            <a:ext cx="14081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BRONZE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20624" y="1399032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Raw tables</a:t>
            </a:r>
            <a:endParaRPr lang="en-US" sz="750" dirty="0"/>
          </a:p>
        </p:txBody>
      </p:sp>
      <p:sp>
        <p:nvSpPr>
          <p:cNvPr id="8" name="Shape 6"/>
          <p:cNvSpPr/>
          <p:nvPr/>
        </p:nvSpPr>
        <p:spPr>
          <a:xfrm>
            <a:off x="1124712" y="1691640"/>
            <a:ext cx="36576" cy="411480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9" name="Text 7"/>
          <p:cNvSpPr/>
          <p:nvPr/>
        </p:nvSpPr>
        <p:spPr>
          <a:xfrm>
            <a:off x="1051560" y="1956816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65760" y="2148840"/>
            <a:ext cx="1554480" cy="59436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365760" y="2148840"/>
            <a:ext cx="155448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438912" y="2176272"/>
            <a:ext cx="14081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420624" y="2450592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DLT Jobs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420624" y="2651760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SQL/PySpark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1124712" y="2788920"/>
            <a:ext cx="36576" cy="411480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6" name="Text 14"/>
          <p:cNvSpPr/>
          <p:nvPr/>
        </p:nvSpPr>
        <p:spPr>
          <a:xfrm>
            <a:off x="1051560" y="3054096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365760" y="3246120"/>
            <a:ext cx="1554480" cy="594360"/>
          </a:xfrm>
          <a:prstGeom prst="rect">
            <a:avLst/>
          </a:prstGeom>
          <a:solidFill>
            <a:srgbClr val="374151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8" name="Shape 16"/>
          <p:cNvSpPr/>
          <p:nvPr/>
        </p:nvSpPr>
        <p:spPr>
          <a:xfrm>
            <a:off x="365760" y="3246120"/>
            <a:ext cx="155448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9" name="Text 17"/>
          <p:cNvSpPr/>
          <p:nvPr/>
        </p:nvSpPr>
        <p:spPr>
          <a:xfrm>
            <a:off x="438912" y="3273552"/>
            <a:ext cx="14081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SILVER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420624" y="3547872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Clean tables</a:t>
            </a:r>
            <a:endParaRPr lang="en-US" sz="750" dirty="0"/>
          </a:p>
        </p:txBody>
      </p:sp>
      <p:sp>
        <p:nvSpPr>
          <p:cNvPr id="21" name="Text 19"/>
          <p:cNvSpPr/>
          <p:nvPr/>
        </p:nvSpPr>
        <p:spPr>
          <a:xfrm>
            <a:off x="420624" y="3749040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Conformed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2148840" y="1234440"/>
            <a:ext cx="6629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Deduplication and cleansing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2148840" y="1783080"/>
            <a:ext cx="6629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Schema conformance and validation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2148840" y="2331720"/>
            <a:ext cx="6629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Removal of PII where applicable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2148840" y="2880360"/>
            <a:ext cx="6629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Data quality expectations enforced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2148840" y="3429000"/>
            <a:ext cx="6629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Fact + dimension design patterns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2148840" y="3977640"/>
            <a:ext cx="6629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Incremental load optimization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Gold Layer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097280"/>
            <a:ext cx="1554480" cy="548640"/>
          </a:xfrm>
          <a:prstGeom prst="rect">
            <a:avLst/>
          </a:prstGeom>
          <a:solidFill>
            <a:srgbClr val="374151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365760" y="1097280"/>
            <a:ext cx="155448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438912" y="1124712"/>
            <a:ext cx="14081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SILVER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20624" y="1399032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Clean tables</a:t>
            </a:r>
            <a:endParaRPr lang="en-US" sz="750" dirty="0"/>
          </a:p>
        </p:txBody>
      </p:sp>
      <p:sp>
        <p:nvSpPr>
          <p:cNvPr id="8" name="Shape 6"/>
          <p:cNvSpPr/>
          <p:nvPr/>
        </p:nvSpPr>
        <p:spPr>
          <a:xfrm>
            <a:off x="1124712" y="1691640"/>
            <a:ext cx="36576" cy="411480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9" name="Text 7"/>
          <p:cNvSpPr/>
          <p:nvPr/>
        </p:nvSpPr>
        <p:spPr>
          <a:xfrm>
            <a:off x="1051560" y="1956816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65760" y="2148840"/>
            <a:ext cx="1554480" cy="59436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365760" y="2148840"/>
            <a:ext cx="155448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438912" y="2176272"/>
            <a:ext cx="14081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AGGREGATION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420624" y="2450592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Analytics job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420624" y="2651760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ML prep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1124712" y="2788920"/>
            <a:ext cx="36576" cy="411480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6" name="Text 14"/>
          <p:cNvSpPr/>
          <p:nvPr/>
        </p:nvSpPr>
        <p:spPr>
          <a:xfrm>
            <a:off x="1051560" y="3054096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365760" y="3246120"/>
            <a:ext cx="1554480" cy="594360"/>
          </a:xfrm>
          <a:prstGeom prst="rect">
            <a:avLst/>
          </a:prstGeom>
          <a:solidFill>
            <a:srgbClr val="92500A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8" name="Shape 16"/>
          <p:cNvSpPr/>
          <p:nvPr/>
        </p:nvSpPr>
        <p:spPr>
          <a:xfrm>
            <a:off x="365760" y="3246120"/>
            <a:ext cx="155448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9" name="Text 17"/>
          <p:cNvSpPr/>
          <p:nvPr/>
        </p:nvSpPr>
        <p:spPr>
          <a:xfrm>
            <a:off x="438912" y="3273552"/>
            <a:ext cx="14081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GOLD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420624" y="3547872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Agg tables</a:t>
            </a:r>
            <a:endParaRPr lang="en-US" sz="750" dirty="0"/>
          </a:p>
        </p:txBody>
      </p:sp>
      <p:sp>
        <p:nvSpPr>
          <p:cNvPr id="21" name="Text 19"/>
          <p:cNvSpPr/>
          <p:nvPr/>
        </p:nvSpPr>
        <p:spPr>
          <a:xfrm>
            <a:off x="420624" y="3749040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 ready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2148840" y="1234440"/>
            <a:ext cx="6629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Business aggregations and KPIs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2148840" y="1783080"/>
            <a:ext cx="6629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Dimensional modeling (star schema)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2148840" y="2331720"/>
            <a:ext cx="6629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Pre-computed metrics and features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2148840" y="2880360"/>
            <a:ext cx="6629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Optimized for BI and ML consumption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2148840" y="3429000"/>
            <a:ext cx="6629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Published with data dictionary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2148840" y="3977640"/>
            <a:ext cx="6629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SLA-backed by SLOs and DQ gates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Delta Lake Foundation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457200" y="1097280"/>
            <a:ext cx="2011680" cy="1371600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566928" y="1207008"/>
            <a:ext cx="179222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ACID Transactions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566928" y="1554480"/>
            <a:ext cx="179222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Serializability guarantees with snapshot isolation</a:t>
            </a:r>
            <a:endParaRPr lang="en-US" sz="800" dirty="0"/>
          </a:p>
        </p:txBody>
      </p:sp>
      <p:sp>
        <p:nvSpPr>
          <p:cNvPr id="7" name="Shape 5"/>
          <p:cNvSpPr/>
          <p:nvPr/>
        </p:nvSpPr>
        <p:spPr>
          <a:xfrm>
            <a:off x="4800600" y="1097280"/>
            <a:ext cx="2011680" cy="137160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8" name="Text 6"/>
          <p:cNvSpPr/>
          <p:nvPr/>
        </p:nvSpPr>
        <p:spPr>
          <a:xfrm>
            <a:off x="4910328" y="1207008"/>
            <a:ext cx="179222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 Travel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4910328" y="1554480"/>
            <a:ext cx="179222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Query historical versions; restore to any point in time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457200" y="2743200"/>
            <a:ext cx="2011680" cy="13716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Text 9"/>
          <p:cNvSpPr/>
          <p:nvPr/>
        </p:nvSpPr>
        <p:spPr>
          <a:xfrm>
            <a:off x="566928" y="2852928"/>
            <a:ext cx="179222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Schema Enforcement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566928" y="3200400"/>
            <a:ext cx="179222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Automatic schema validation on writes</a:t>
            </a:r>
            <a:endParaRPr lang="en-US" sz="800" dirty="0"/>
          </a:p>
        </p:txBody>
      </p:sp>
      <p:sp>
        <p:nvSpPr>
          <p:cNvPr id="13" name="Shape 11"/>
          <p:cNvSpPr/>
          <p:nvPr/>
        </p:nvSpPr>
        <p:spPr>
          <a:xfrm>
            <a:off x="4800600" y="2743200"/>
            <a:ext cx="2011680" cy="137160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4" name="Text 12"/>
          <p:cNvSpPr/>
          <p:nvPr/>
        </p:nvSpPr>
        <p:spPr>
          <a:xfrm>
            <a:off x="4910328" y="2852928"/>
            <a:ext cx="179222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Unified Batch+Streaming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910328" y="3200400"/>
            <a:ext cx="179222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 table = batch and streaming workloads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Executive Summary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457200" y="1005840"/>
            <a:ext cx="1828800" cy="868680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457200" y="105156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9,000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457200" y="146304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Workforce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2560320" y="1005840"/>
            <a:ext cx="1828800" cy="86868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8" name="Text 6"/>
          <p:cNvSpPr/>
          <p:nvPr/>
        </p:nvSpPr>
        <p:spPr>
          <a:xfrm>
            <a:off x="2560320" y="105156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55,000+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2560320" y="146304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Employees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4663440" y="1005840"/>
            <a:ext cx="1828800" cy="86868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Text 9"/>
          <p:cNvSpPr/>
          <p:nvPr/>
        </p:nvSpPr>
        <p:spPr>
          <a:xfrm>
            <a:off x="4663440" y="105156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4663440" y="146304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 Pillars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6766560" y="1005840"/>
            <a:ext cx="1828800" cy="86868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4" name="Text 12"/>
          <p:cNvSpPr/>
          <p:nvPr/>
        </p:nvSpPr>
        <p:spPr>
          <a:xfrm>
            <a:off x="6766560" y="1051560"/>
            <a:ext cx="1828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6766560" y="146304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Azure Regions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457200" y="2194560"/>
            <a:ext cx="292608" cy="292608"/>
          </a:xfrm>
          <a:prstGeom prst="ellipse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7" name="Text 15"/>
          <p:cNvSpPr/>
          <p:nvPr/>
        </p:nvSpPr>
        <p:spPr>
          <a:xfrm>
            <a:off x="457200" y="2194560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914400" y="2079036"/>
            <a:ext cx="7772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Unified lakehouse platform across all business domains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457200" y="2788920"/>
            <a:ext cx="292608" cy="292608"/>
          </a:xfrm>
          <a:prstGeom prst="ellipse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0" name="Text 18"/>
          <p:cNvSpPr/>
          <p:nvPr/>
        </p:nvSpPr>
        <p:spPr>
          <a:xfrm>
            <a:off x="457200" y="2788920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914400" y="3209019"/>
            <a:ext cx="7772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Enterprise governance with Unity Catalog + Purview + Manta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457200" y="3383280"/>
            <a:ext cx="292608" cy="292608"/>
          </a:xfrm>
          <a:prstGeom prst="ellipse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3" name="Text 21"/>
          <p:cNvSpPr/>
          <p:nvPr/>
        </p:nvSpPr>
        <p:spPr>
          <a:xfrm>
            <a:off x="457200" y="3383280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914400" y="3833488"/>
            <a:ext cx="7772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Multi-cloud ready with Private Link end-to-end security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457200" y="3977640"/>
            <a:ext cx="292608" cy="292608"/>
          </a:xfrm>
          <a:prstGeom prst="ellipse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6" name="Text 24"/>
          <p:cNvSpPr/>
          <p:nvPr/>
        </p:nvSpPr>
        <p:spPr>
          <a:xfrm>
            <a:off x="457200" y="3977640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914400" y="2658896"/>
            <a:ext cx="7772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Seamless integration: Databricks ↔ Fabric ↔ SAS Viya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Ingestion Patterns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188720"/>
            <a:ext cx="4206240" cy="150876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365760" y="1188720"/>
            <a:ext cx="420624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438912" y="1216152"/>
            <a:ext cx="40599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BATCH (ADF)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20624" y="1490472"/>
            <a:ext cx="40965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Scheduled</a:t>
            </a:r>
            <a:endParaRPr lang="en-US" sz="750" dirty="0"/>
          </a:p>
        </p:txBody>
      </p:sp>
      <p:sp>
        <p:nvSpPr>
          <p:cNvPr id="8" name="Text 6"/>
          <p:cNvSpPr/>
          <p:nvPr/>
        </p:nvSpPr>
        <p:spPr>
          <a:xfrm>
            <a:off x="420624" y="1691640"/>
            <a:ext cx="40965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pipelines</a:t>
            </a:r>
            <a:endParaRPr lang="en-US" sz="750" dirty="0"/>
          </a:p>
        </p:txBody>
      </p:sp>
      <p:sp>
        <p:nvSpPr>
          <p:cNvPr id="9" name="Text 7"/>
          <p:cNvSpPr/>
          <p:nvPr/>
        </p:nvSpPr>
        <p:spPr>
          <a:xfrm>
            <a:off x="420624" y="1892808"/>
            <a:ext cx="40965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Autoloader</a:t>
            </a:r>
            <a:endParaRPr lang="en-US" sz="750" dirty="0"/>
          </a:p>
        </p:txBody>
      </p:sp>
      <p:sp>
        <p:nvSpPr>
          <p:cNvPr id="10" name="Shape 8"/>
          <p:cNvSpPr/>
          <p:nvPr/>
        </p:nvSpPr>
        <p:spPr>
          <a:xfrm>
            <a:off x="4754880" y="1188720"/>
            <a:ext cx="4206240" cy="1508760"/>
          </a:xfrm>
          <a:prstGeom prst="rect">
            <a:avLst/>
          </a:prstGeom>
          <a:solidFill>
            <a:srgbClr val="0369A1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4754880" y="1188720"/>
            <a:ext cx="420624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4828032" y="1216152"/>
            <a:ext cx="40599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STREAMING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4809744" y="1490472"/>
            <a:ext cx="40965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Event Hubs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4809744" y="1691640"/>
            <a:ext cx="40965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Kafka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4809744" y="1892808"/>
            <a:ext cx="40965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Autoloader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365760" y="2926080"/>
            <a:ext cx="4206240" cy="150876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365760" y="2926080"/>
            <a:ext cx="4206240" cy="274320"/>
          </a:xfrm>
          <a:prstGeom prst="rect">
            <a:avLst/>
          </a:prstGeom>
          <a:solidFill>
            <a:srgbClr val="5A1E5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8" name="Text 16"/>
          <p:cNvSpPr/>
          <p:nvPr/>
        </p:nvSpPr>
        <p:spPr>
          <a:xfrm>
            <a:off x="438912" y="2953512"/>
            <a:ext cx="40599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API GATEWAY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420624" y="3227832"/>
            <a:ext cx="40965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 API</a:t>
            </a:r>
            <a:endParaRPr lang="en-US" sz="750" dirty="0"/>
          </a:p>
        </p:txBody>
      </p:sp>
      <p:sp>
        <p:nvSpPr>
          <p:cNvPr id="20" name="Text 18"/>
          <p:cNvSpPr/>
          <p:nvPr/>
        </p:nvSpPr>
        <p:spPr>
          <a:xfrm>
            <a:off x="420624" y="3429000"/>
            <a:ext cx="40965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</a:t>
            </a:r>
            <a:endParaRPr lang="en-US" sz="750" dirty="0"/>
          </a:p>
        </p:txBody>
      </p:sp>
      <p:sp>
        <p:nvSpPr>
          <p:cNvPr id="21" name="Text 19"/>
          <p:cNvSpPr/>
          <p:nvPr/>
        </p:nvSpPr>
        <p:spPr>
          <a:xfrm>
            <a:off x="420624" y="3630168"/>
            <a:ext cx="40965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Functions</a:t>
            </a:r>
            <a:endParaRPr lang="en-US" sz="750" dirty="0"/>
          </a:p>
        </p:txBody>
      </p:sp>
      <p:sp>
        <p:nvSpPr>
          <p:cNvPr id="22" name="Shape 20"/>
          <p:cNvSpPr/>
          <p:nvPr/>
        </p:nvSpPr>
        <p:spPr>
          <a:xfrm>
            <a:off x="4754880" y="2926080"/>
            <a:ext cx="4206240" cy="1508760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3" name="Shape 21"/>
          <p:cNvSpPr/>
          <p:nvPr/>
        </p:nvSpPr>
        <p:spPr>
          <a:xfrm>
            <a:off x="4754880" y="2926080"/>
            <a:ext cx="4206240" cy="274320"/>
          </a:xfrm>
          <a:prstGeom prst="rect">
            <a:avLst/>
          </a:prstGeom>
          <a:solidFill>
            <a:srgbClr val="C85E2B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4" name="Text 22"/>
          <p:cNvSpPr/>
          <p:nvPr/>
        </p:nvSpPr>
        <p:spPr>
          <a:xfrm>
            <a:off x="4828032" y="2953512"/>
            <a:ext cx="40599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FILE DROP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4809744" y="3227832"/>
            <a:ext cx="40965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SFTP/Blob</a:t>
            </a:r>
            <a:endParaRPr lang="en-US" sz="750" dirty="0"/>
          </a:p>
        </p:txBody>
      </p:sp>
      <p:sp>
        <p:nvSpPr>
          <p:cNvPr id="26" name="Text 24"/>
          <p:cNvSpPr/>
          <p:nvPr/>
        </p:nvSpPr>
        <p:spPr>
          <a:xfrm>
            <a:off x="4809744" y="3429000"/>
            <a:ext cx="40965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Landing</a:t>
            </a:r>
            <a:endParaRPr lang="en-US" sz="750" dirty="0"/>
          </a:p>
        </p:txBody>
      </p:sp>
      <p:sp>
        <p:nvSpPr>
          <p:cNvPr id="27" name="Text 25"/>
          <p:cNvSpPr/>
          <p:nvPr/>
        </p:nvSpPr>
        <p:spPr>
          <a:xfrm>
            <a:off x="4809744" y="3630168"/>
            <a:ext cx="40965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Autoloader</a:t>
            </a:r>
            <a:endParaRPr lang="en-US" sz="7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Delta Live Tables (DLT)</a:t>
            </a:r>
            <a:endParaRPr lang="en-US" sz="2400" dirty="0"/>
          </a:p>
        </p:txBody>
      </p:sp>
      <p:pic>
        <p:nvPicPr>
          <p:cNvPr id="4" name="Image 0" descr="/sessions/upbeat-confident-dirac/svgs/slide_21_dl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94360"/>
            <a:ext cx="8503920" cy="44348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F24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0" y="-457200"/>
            <a:ext cx="4114800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2000" b="1" dirty="0">
                <a:solidFill>
                  <a:srgbClr val="17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2000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E07B3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320040" y="1005840"/>
            <a:ext cx="1463040" cy="292608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320040" y="1005840"/>
            <a:ext cx="1463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4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20040" y="1417320"/>
            <a:ext cx="6858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Analytics &amp; BI</a:t>
            </a:r>
            <a:endParaRPr lang="en-US" sz="3800" dirty="0"/>
          </a:p>
        </p:txBody>
      </p:sp>
      <p:sp>
        <p:nvSpPr>
          <p:cNvPr id="7" name="Text 5"/>
          <p:cNvSpPr/>
          <p:nvPr/>
        </p:nvSpPr>
        <p:spPr>
          <a:xfrm>
            <a:off x="320040" y="2971800"/>
            <a:ext cx="6400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7FA8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Consumption layer: Power BI, SAS, self-service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20040" y="4663440"/>
            <a:ext cx="8503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2A5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Greenfield | Modern Data Platform | Databricks-primary v8.0</a:t>
            </a:r>
            <a:endParaRPr lang="en-US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Analytics Architecture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097280"/>
            <a:ext cx="1554480" cy="457200"/>
          </a:xfrm>
          <a:prstGeom prst="rect">
            <a:avLst/>
          </a:prstGeom>
          <a:solidFill>
            <a:srgbClr val="92500A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365760" y="1097280"/>
            <a:ext cx="155448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438912" y="1124712"/>
            <a:ext cx="14081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GOLD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20624" y="1399032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Tables</a:t>
            </a:r>
            <a:endParaRPr lang="en-US" sz="750" dirty="0"/>
          </a:p>
        </p:txBody>
      </p:sp>
      <p:sp>
        <p:nvSpPr>
          <p:cNvPr id="8" name="Shape 6"/>
          <p:cNvSpPr/>
          <p:nvPr/>
        </p:nvSpPr>
        <p:spPr>
          <a:xfrm>
            <a:off x="2057400" y="1307592"/>
            <a:ext cx="50292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9" name="Text 7"/>
          <p:cNvSpPr/>
          <p:nvPr/>
        </p:nvSpPr>
        <p:spPr>
          <a:xfrm>
            <a:off x="2432304" y="121615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2606040" y="1097280"/>
            <a:ext cx="1645920" cy="4572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2606040" y="1097280"/>
            <a:ext cx="1645920" cy="274320"/>
          </a:xfrm>
          <a:prstGeom prst="rect">
            <a:avLst/>
          </a:prstGeom>
          <a:solidFill>
            <a:srgbClr val="005FA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2679192" y="1124712"/>
            <a:ext cx="14996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SQL WH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2660904" y="1399032"/>
            <a:ext cx="1536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Dashboards</a:t>
            </a:r>
            <a:endParaRPr lang="en-US" sz="750" dirty="0"/>
          </a:p>
        </p:txBody>
      </p:sp>
      <p:sp>
        <p:nvSpPr>
          <p:cNvPr id="14" name="Shape 12"/>
          <p:cNvSpPr/>
          <p:nvPr/>
        </p:nvSpPr>
        <p:spPr>
          <a:xfrm>
            <a:off x="4389120" y="1307592"/>
            <a:ext cx="54864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5" name="Text 13"/>
          <p:cNvSpPr/>
          <p:nvPr/>
        </p:nvSpPr>
        <p:spPr>
          <a:xfrm>
            <a:off x="4809744" y="121615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5029200" y="1097280"/>
            <a:ext cx="1645920" cy="45720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5029200" y="1097280"/>
            <a:ext cx="1645920" cy="274320"/>
          </a:xfrm>
          <a:prstGeom prst="rect">
            <a:avLst/>
          </a:prstGeom>
          <a:solidFill>
            <a:srgbClr val="5A1E5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8" name="Text 16"/>
          <p:cNvSpPr/>
          <p:nvPr/>
        </p:nvSpPr>
        <p:spPr>
          <a:xfrm>
            <a:off x="5102352" y="1124712"/>
            <a:ext cx="14996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 BI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5084064" y="1399032"/>
            <a:ext cx="1536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Reports</a:t>
            </a:r>
            <a:endParaRPr lang="en-US" sz="750" dirty="0"/>
          </a:p>
        </p:txBody>
      </p:sp>
      <p:sp>
        <p:nvSpPr>
          <p:cNvPr id="20" name="Shape 18"/>
          <p:cNvSpPr/>
          <p:nvPr/>
        </p:nvSpPr>
        <p:spPr>
          <a:xfrm>
            <a:off x="6812280" y="1307592"/>
            <a:ext cx="54864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1" name="Text 19"/>
          <p:cNvSpPr/>
          <p:nvPr/>
        </p:nvSpPr>
        <p:spPr>
          <a:xfrm>
            <a:off x="7232904" y="121615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7406640" y="1097280"/>
            <a:ext cx="1645920" cy="45720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3" name="Shape 21"/>
          <p:cNvSpPr/>
          <p:nvPr/>
        </p:nvSpPr>
        <p:spPr>
          <a:xfrm>
            <a:off x="7406640" y="1097280"/>
            <a:ext cx="164592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4" name="Text 22"/>
          <p:cNvSpPr/>
          <p:nvPr/>
        </p:nvSpPr>
        <p:spPr>
          <a:xfrm>
            <a:off x="7479792" y="1124712"/>
            <a:ext cx="14996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Users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7461504" y="1399032"/>
            <a:ext cx="1536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Dashboards</a:t>
            </a:r>
            <a:endParaRPr lang="en-US" sz="750" dirty="0"/>
          </a:p>
        </p:txBody>
      </p:sp>
      <p:sp>
        <p:nvSpPr>
          <p:cNvPr id="26" name="Shape 24"/>
          <p:cNvSpPr/>
          <p:nvPr/>
        </p:nvSpPr>
        <p:spPr>
          <a:xfrm>
            <a:off x="365760" y="2194560"/>
            <a:ext cx="1554480" cy="457200"/>
          </a:xfrm>
          <a:prstGeom prst="rect">
            <a:avLst/>
          </a:prstGeom>
          <a:solidFill>
            <a:srgbClr val="92500A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7" name="Shape 25"/>
          <p:cNvSpPr/>
          <p:nvPr/>
        </p:nvSpPr>
        <p:spPr>
          <a:xfrm>
            <a:off x="365760" y="2194560"/>
            <a:ext cx="155448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8" name="Text 26"/>
          <p:cNvSpPr/>
          <p:nvPr/>
        </p:nvSpPr>
        <p:spPr>
          <a:xfrm>
            <a:off x="438912" y="2221992"/>
            <a:ext cx="14081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GOLD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20624" y="2496312"/>
            <a:ext cx="1444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Actuarial</a:t>
            </a:r>
            <a:endParaRPr lang="en-US" sz="750" dirty="0"/>
          </a:p>
        </p:txBody>
      </p:sp>
      <p:sp>
        <p:nvSpPr>
          <p:cNvPr id="30" name="Shape 28"/>
          <p:cNvSpPr/>
          <p:nvPr/>
        </p:nvSpPr>
        <p:spPr>
          <a:xfrm>
            <a:off x="2057400" y="2404872"/>
            <a:ext cx="50292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1" name="Text 29"/>
          <p:cNvSpPr/>
          <p:nvPr/>
        </p:nvSpPr>
        <p:spPr>
          <a:xfrm>
            <a:off x="2432304" y="231343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32" name="Shape 30"/>
          <p:cNvSpPr/>
          <p:nvPr/>
        </p:nvSpPr>
        <p:spPr>
          <a:xfrm>
            <a:off x="2606040" y="2194560"/>
            <a:ext cx="1645920" cy="457200"/>
          </a:xfrm>
          <a:prstGeom prst="rect">
            <a:avLst/>
          </a:prstGeom>
          <a:solidFill>
            <a:srgbClr val="00599C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3" name="Shape 31"/>
          <p:cNvSpPr/>
          <p:nvPr/>
        </p:nvSpPr>
        <p:spPr>
          <a:xfrm>
            <a:off x="2606040" y="2194560"/>
            <a:ext cx="1645920" cy="274320"/>
          </a:xfrm>
          <a:prstGeom prst="rect">
            <a:avLst/>
          </a:prstGeom>
          <a:solidFill>
            <a:srgbClr val="003D7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4" name="Text 32"/>
          <p:cNvSpPr/>
          <p:nvPr/>
        </p:nvSpPr>
        <p:spPr>
          <a:xfrm>
            <a:off x="2679192" y="2221992"/>
            <a:ext cx="14996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SAS Viya</a:t>
            </a:r>
            <a:endParaRPr lang="en-US" sz="900" dirty="0"/>
          </a:p>
        </p:txBody>
      </p:sp>
      <p:sp>
        <p:nvSpPr>
          <p:cNvPr id="35" name="Text 33"/>
          <p:cNvSpPr/>
          <p:nvPr/>
        </p:nvSpPr>
        <p:spPr>
          <a:xfrm>
            <a:off x="2660904" y="2496312"/>
            <a:ext cx="1536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Models</a:t>
            </a:r>
            <a:endParaRPr lang="en-US" sz="750" dirty="0"/>
          </a:p>
        </p:txBody>
      </p:sp>
      <p:sp>
        <p:nvSpPr>
          <p:cNvPr id="36" name="Shape 34"/>
          <p:cNvSpPr/>
          <p:nvPr/>
        </p:nvSpPr>
        <p:spPr>
          <a:xfrm>
            <a:off x="4389120" y="2404872"/>
            <a:ext cx="54864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7" name="Text 35"/>
          <p:cNvSpPr/>
          <p:nvPr/>
        </p:nvSpPr>
        <p:spPr>
          <a:xfrm>
            <a:off x="4809744" y="231343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38" name="Shape 36"/>
          <p:cNvSpPr/>
          <p:nvPr/>
        </p:nvSpPr>
        <p:spPr>
          <a:xfrm>
            <a:off x="5029200" y="2194560"/>
            <a:ext cx="1645920" cy="45720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9" name="Shape 37"/>
          <p:cNvSpPr/>
          <p:nvPr/>
        </p:nvSpPr>
        <p:spPr>
          <a:xfrm>
            <a:off x="5029200" y="2194560"/>
            <a:ext cx="1645920" cy="274320"/>
          </a:xfrm>
          <a:prstGeom prst="rect">
            <a:avLst/>
          </a:prstGeom>
          <a:solidFill>
            <a:srgbClr val="5A1E5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0" name="Text 38"/>
          <p:cNvSpPr/>
          <p:nvPr/>
        </p:nvSpPr>
        <p:spPr>
          <a:xfrm>
            <a:off x="5102352" y="2221992"/>
            <a:ext cx="14996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Reports</a:t>
            </a:r>
            <a:endParaRPr lang="en-US" sz="900" dirty="0"/>
          </a:p>
        </p:txBody>
      </p:sp>
      <p:sp>
        <p:nvSpPr>
          <p:cNvPr id="41" name="Text 39"/>
          <p:cNvSpPr/>
          <p:nvPr/>
        </p:nvSpPr>
        <p:spPr>
          <a:xfrm>
            <a:off x="5084064" y="2496312"/>
            <a:ext cx="1536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Outputs</a:t>
            </a:r>
            <a:endParaRPr lang="en-US" sz="750" dirty="0"/>
          </a:p>
        </p:txBody>
      </p:sp>
      <p:sp>
        <p:nvSpPr>
          <p:cNvPr id="42" name="Shape 40"/>
          <p:cNvSpPr/>
          <p:nvPr/>
        </p:nvSpPr>
        <p:spPr>
          <a:xfrm>
            <a:off x="6812280" y="2404872"/>
            <a:ext cx="54864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3" name="Text 41"/>
          <p:cNvSpPr/>
          <p:nvPr/>
        </p:nvSpPr>
        <p:spPr>
          <a:xfrm>
            <a:off x="7232904" y="231343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44" name="Shape 42"/>
          <p:cNvSpPr/>
          <p:nvPr/>
        </p:nvSpPr>
        <p:spPr>
          <a:xfrm>
            <a:off x="7406640" y="2194560"/>
            <a:ext cx="1645920" cy="45720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45" name="Shape 43"/>
          <p:cNvSpPr/>
          <p:nvPr/>
        </p:nvSpPr>
        <p:spPr>
          <a:xfrm>
            <a:off x="7406640" y="2194560"/>
            <a:ext cx="164592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6" name="Text 44"/>
          <p:cNvSpPr/>
          <p:nvPr/>
        </p:nvSpPr>
        <p:spPr>
          <a:xfrm>
            <a:off x="7479792" y="2221992"/>
            <a:ext cx="14996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Users</a:t>
            </a:r>
            <a:endParaRPr lang="en-US" sz="900" dirty="0"/>
          </a:p>
        </p:txBody>
      </p:sp>
      <p:sp>
        <p:nvSpPr>
          <p:cNvPr id="47" name="Text 45"/>
          <p:cNvSpPr/>
          <p:nvPr/>
        </p:nvSpPr>
        <p:spPr>
          <a:xfrm>
            <a:off x="7461504" y="2496312"/>
            <a:ext cx="1536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Insights</a:t>
            </a:r>
            <a:endParaRPr lang="en-US" sz="750" dirty="0"/>
          </a:p>
        </p:txBody>
      </p:sp>
      <p:sp>
        <p:nvSpPr>
          <p:cNvPr id="48" name="Text 46"/>
          <p:cNvSpPr/>
          <p:nvPr/>
        </p:nvSpPr>
        <p:spPr>
          <a:xfrm>
            <a:off x="365760" y="3291840"/>
            <a:ext cx="8595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Self-Service Analytics (AI/BI Genie)</a:t>
            </a:r>
            <a:endParaRPr lang="en-US" sz="1100" dirty="0"/>
          </a:p>
        </p:txBody>
      </p:sp>
      <p:sp>
        <p:nvSpPr>
          <p:cNvPr id="49" name="Shape 47"/>
          <p:cNvSpPr/>
          <p:nvPr/>
        </p:nvSpPr>
        <p:spPr>
          <a:xfrm>
            <a:off x="365760" y="3611880"/>
            <a:ext cx="1828800" cy="1097280"/>
          </a:xfrm>
          <a:prstGeom prst="rect">
            <a:avLst/>
          </a:prstGeom>
          <a:solidFill>
            <a:srgbClr val="92500A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0" name="Shape 48"/>
          <p:cNvSpPr/>
          <p:nvPr/>
        </p:nvSpPr>
        <p:spPr>
          <a:xfrm>
            <a:off x="365760" y="3611880"/>
            <a:ext cx="182880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51" name="Text 49"/>
          <p:cNvSpPr/>
          <p:nvPr/>
        </p:nvSpPr>
        <p:spPr>
          <a:xfrm>
            <a:off x="438912" y="3639312"/>
            <a:ext cx="16824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Gold Tables</a:t>
            </a:r>
            <a:endParaRPr lang="en-US" sz="900" dirty="0"/>
          </a:p>
        </p:txBody>
      </p:sp>
      <p:sp>
        <p:nvSpPr>
          <p:cNvPr id="52" name="Text 50"/>
          <p:cNvSpPr/>
          <p:nvPr/>
        </p:nvSpPr>
        <p:spPr>
          <a:xfrm>
            <a:off x="420624" y="3913632"/>
            <a:ext cx="17190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curated</a:t>
            </a:r>
            <a:endParaRPr lang="en-US" sz="750" dirty="0"/>
          </a:p>
        </p:txBody>
      </p:sp>
      <p:sp>
        <p:nvSpPr>
          <p:cNvPr id="53" name="Text 51"/>
          <p:cNvSpPr/>
          <p:nvPr/>
        </p:nvSpPr>
        <p:spPr>
          <a:xfrm>
            <a:off x="420624" y="4114800"/>
            <a:ext cx="17190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</a:t>
            </a:r>
            <a:endParaRPr lang="en-US" sz="750" dirty="0"/>
          </a:p>
        </p:txBody>
      </p:sp>
      <p:sp>
        <p:nvSpPr>
          <p:cNvPr id="54" name="Shape 52"/>
          <p:cNvSpPr/>
          <p:nvPr/>
        </p:nvSpPr>
        <p:spPr>
          <a:xfrm>
            <a:off x="2331720" y="4142232"/>
            <a:ext cx="68580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55" name="Text 53"/>
          <p:cNvSpPr/>
          <p:nvPr/>
        </p:nvSpPr>
        <p:spPr>
          <a:xfrm>
            <a:off x="2889504" y="405079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56" name="Shape 54"/>
          <p:cNvSpPr/>
          <p:nvPr/>
        </p:nvSpPr>
        <p:spPr>
          <a:xfrm>
            <a:off x="3108960" y="3611880"/>
            <a:ext cx="1828800" cy="109728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7" name="Shape 55"/>
          <p:cNvSpPr/>
          <p:nvPr/>
        </p:nvSpPr>
        <p:spPr>
          <a:xfrm>
            <a:off x="3108960" y="3611880"/>
            <a:ext cx="182880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58" name="Text 56"/>
          <p:cNvSpPr/>
          <p:nvPr/>
        </p:nvSpPr>
        <p:spPr>
          <a:xfrm>
            <a:off x="3182112" y="3639312"/>
            <a:ext cx="16824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Natural Language</a:t>
            </a:r>
            <a:endParaRPr lang="en-US" sz="900" dirty="0"/>
          </a:p>
        </p:txBody>
      </p:sp>
      <p:sp>
        <p:nvSpPr>
          <p:cNvPr id="59" name="Text 57"/>
          <p:cNvSpPr/>
          <p:nvPr/>
        </p:nvSpPr>
        <p:spPr>
          <a:xfrm>
            <a:off x="3163824" y="3913632"/>
            <a:ext cx="17190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Questions</a:t>
            </a:r>
            <a:endParaRPr lang="en-US" sz="750" dirty="0"/>
          </a:p>
        </p:txBody>
      </p:sp>
      <p:sp>
        <p:nvSpPr>
          <p:cNvPr id="60" name="Text 58"/>
          <p:cNvSpPr/>
          <p:nvPr/>
        </p:nvSpPr>
        <p:spPr>
          <a:xfrm>
            <a:off x="3163824" y="4114800"/>
            <a:ext cx="17190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Prompts</a:t>
            </a:r>
            <a:endParaRPr lang="en-US" sz="750" dirty="0"/>
          </a:p>
        </p:txBody>
      </p:sp>
      <p:sp>
        <p:nvSpPr>
          <p:cNvPr id="61" name="Shape 59"/>
          <p:cNvSpPr/>
          <p:nvPr/>
        </p:nvSpPr>
        <p:spPr>
          <a:xfrm>
            <a:off x="5074920" y="4142232"/>
            <a:ext cx="68580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2" name="Text 60"/>
          <p:cNvSpPr/>
          <p:nvPr/>
        </p:nvSpPr>
        <p:spPr>
          <a:xfrm>
            <a:off x="5632704" y="405079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63" name="Shape 61"/>
          <p:cNvSpPr/>
          <p:nvPr/>
        </p:nvSpPr>
        <p:spPr>
          <a:xfrm>
            <a:off x="5852160" y="3611880"/>
            <a:ext cx="3108960" cy="109728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64" name="Shape 62"/>
          <p:cNvSpPr/>
          <p:nvPr/>
        </p:nvSpPr>
        <p:spPr>
          <a:xfrm>
            <a:off x="5852160" y="3611880"/>
            <a:ext cx="3108960" cy="274320"/>
          </a:xfrm>
          <a:prstGeom prst="rect">
            <a:avLst/>
          </a:prstGeom>
          <a:solidFill>
            <a:srgbClr val="5A1E5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5" name="Text 63"/>
          <p:cNvSpPr/>
          <p:nvPr/>
        </p:nvSpPr>
        <p:spPr>
          <a:xfrm>
            <a:off x="5925312" y="3639312"/>
            <a:ext cx="29626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Auto-Generated</a:t>
            </a:r>
            <a:endParaRPr lang="en-US" sz="900" dirty="0"/>
          </a:p>
        </p:txBody>
      </p:sp>
      <p:sp>
        <p:nvSpPr>
          <p:cNvPr id="66" name="Text 64"/>
          <p:cNvSpPr/>
          <p:nvPr/>
        </p:nvSpPr>
        <p:spPr>
          <a:xfrm>
            <a:off x="5907024" y="3913632"/>
            <a:ext cx="29992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Reports</a:t>
            </a:r>
            <a:endParaRPr lang="en-US" sz="750" dirty="0"/>
          </a:p>
        </p:txBody>
      </p:sp>
      <p:sp>
        <p:nvSpPr>
          <p:cNvPr id="67" name="Text 65"/>
          <p:cNvSpPr/>
          <p:nvPr/>
        </p:nvSpPr>
        <p:spPr>
          <a:xfrm>
            <a:off x="5907024" y="4114800"/>
            <a:ext cx="29992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Visualizations</a:t>
            </a:r>
            <a:endParaRPr lang="en-US" sz="750" dirty="0"/>
          </a:p>
        </p:txBody>
      </p:sp>
      <p:sp>
        <p:nvSpPr>
          <p:cNvPr id="68" name="Text 66"/>
          <p:cNvSpPr/>
          <p:nvPr/>
        </p:nvSpPr>
        <p:spPr>
          <a:xfrm>
            <a:off x="5907024" y="4315968"/>
            <a:ext cx="29992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Insights</a:t>
            </a:r>
            <a:endParaRPr lang="en-US" sz="7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Databricks SQL Warehouse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188720"/>
            <a:ext cx="2377440" cy="68580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365760" y="123444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Serverless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65760" y="1527048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Auto-scaling, pay-per-request</a:t>
            </a:r>
            <a:endParaRPr lang="en-US" sz="800" dirty="0"/>
          </a:p>
        </p:txBody>
      </p:sp>
      <p:sp>
        <p:nvSpPr>
          <p:cNvPr id="7" name="Shape 5"/>
          <p:cNvSpPr/>
          <p:nvPr/>
        </p:nvSpPr>
        <p:spPr>
          <a:xfrm>
            <a:off x="365760" y="1965960"/>
            <a:ext cx="2377440" cy="6858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8" name="Text 6"/>
          <p:cNvSpPr/>
          <p:nvPr/>
        </p:nvSpPr>
        <p:spPr>
          <a:xfrm>
            <a:off x="365760" y="201168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365760" y="2304288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Managed, burstable, reserved capacity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65760" y="2743200"/>
            <a:ext cx="2377440" cy="685800"/>
          </a:xfrm>
          <a:prstGeom prst="rect">
            <a:avLst/>
          </a:prstGeom>
          <a:solidFill>
            <a:srgbClr val="94A3B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Text 9"/>
          <p:cNvSpPr/>
          <p:nvPr/>
        </p:nvSpPr>
        <p:spPr>
          <a:xfrm>
            <a:off x="365760" y="278892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Classic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365760" y="3081528"/>
            <a:ext cx="2377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Standard, legacy deployments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2926080" y="1234440"/>
            <a:ext cx="5852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Standard SQL endpoint for BI tools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2926080" y="1783080"/>
            <a:ext cx="5852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JDBC/ODBC connectors (Power BI, Tableau)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2926080" y="2331720"/>
            <a:ext cx="5852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Query result caching (delta skip)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2926080" y="2880360"/>
            <a:ext cx="5852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Parameterized queries and alerts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2926080" y="3429000"/>
            <a:ext cx="5852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Query history and audit logging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2926080" y="3977640"/>
            <a:ext cx="5852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Performance insights and explain plans</a:t>
            </a:r>
            <a:endParaRPr lang="en-US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Microsoft Fabric Integration</a:t>
            </a:r>
            <a:endParaRPr lang="en-US" sz="2400" dirty="0"/>
          </a:p>
        </p:txBody>
      </p:sp>
      <p:pic>
        <p:nvPicPr>
          <p:cNvPr id="4" name="Image 0" descr="/sessions/upbeat-confident-dirac/svgs/slide_25_fabr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94360"/>
            <a:ext cx="8503920" cy="44348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 BI Semantic Layer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234440"/>
            <a:ext cx="1463040" cy="1371600"/>
          </a:xfrm>
          <a:prstGeom prst="rect">
            <a:avLst/>
          </a:prstGeom>
          <a:solidFill>
            <a:srgbClr val="92500A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365760" y="1234440"/>
            <a:ext cx="146304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438912" y="1261872"/>
            <a:ext cx="13167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GOLD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20624" y="1536192"/>
            <a:ext cx="13533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Delta Tables</a:t>
            </a:r>
            <a:endParaRPr lang="en-US" sz="750" dirty="0"/>
          </a:p>
        </p:txBody>
      </p:sp>
      <p:sp>
        <p:nvSpPr>
          <p:cNvPr id="8" name="Shape 6"/>
          <p:cNvSpPr/>
          <p:nvPr/>
        </p:nvSpPr>
        <p:spPr>
          <a:xfrm>
            <a:off x="1874520" y="1901952"/>
            <a:ext cx="36576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9" name="Text 7"/>
          <p:cNvSpPr/>
          <p:nvPr/>
        </p:nvSpPr>
        <p:spPr>
          <a:xfrm>
            <a:off x="2112264" y="181051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1965960" y="1234440"/>
            <a:ext cx="1463040" cy="1371600"/>
          </a:xfrm>
          <a:prstGeom prst="rect">
            <a:avLst/>
          </a:prstGeom>
          <a:solidFill>
            <a:srgbClr val="0369A1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1965960" y="1234440"/>
            <a:ext cx="146304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2039112" y="1261872"/>
            <a:ext cx="13167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DirectQuery</a:t>
            </a:r>
            <a:endParaRPr lang="en-US" sz="900" dirty="0"/>
          </a:p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 Import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2020824" y="1536192"/>
            <a:ext cx="13533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Connection Mode</a:t>
            </a:r>
            <a:endParaRPr lang="en-US" sz="750" dirty="0"/>
          </a:p>
        </p:txBody>
      </p:sp>
      <p:sp>
        <p:nvSpPr>
          <p:cNvPr id="14" name="Shape 12"/>
          <p:cNvSpPr/>
          <p:nvPr/>
        </p:nvSpPr>
        <p:spPr>
          <a:xfrm>
            <a:off x="3474720" y="1901952"/>
            <a:ext cx="36576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5" name="Text 13"/>
          <p:cNvSpPr/>
          <p:nvPr/>
        </p:nvSpPr>
        <p:spPr>
          <a:xfrm>
            <a:off x="3712464" y="181051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3566160" y="1234440"/>
            <a:ext cx="1463040" cy="137160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3566160" y="1234440"/>
            <a:ext cx="1463040" cy="274320"/>
          </a:xfrm>
          <a:prstGeom prst="rect">
            <a:avLst/>
          </a:prstGeom>
          <a:solidFill>
            <a:srgbClr val="5A1E5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8" name="Text 16"/>
          <p:cNvSpPr/>
          <p:nvPr/>
        </p:nvSpPr>
        <p:spPr>
          <a:xfrm>
            <a:off x="3639312" y="1261872"/>
            <a:ext cx="13167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Semantic Model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3621024" y="1536192"/>
            <a:ext cx="13533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Measures, DAX</a:t>
            </a:r>
            <a:endParaRPr lang="en-US" sz="750" dirty="0"/>
          </a:p>
        </p:txBody>
      </p:sp>
      <p:sp>
        <p:nvSpPr>
          <p:cNvPr id="20" name="Shape 18"/>
          <p:cNvSpPr/>
          <p:nvPr/>
        </p:nvSpPr>
        <p:spPr>
          <a:xfrm>
            <a:off x="5074920" y="1901952"/>
            <a:ext cx="36576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1" name="Text 19"/>
          <p:cNvSpPr/>
          <p:nvPr/>
        </p:nvSpPr>
        <p:spPr>
          <a:xfrm>
            <a:off x="5312664" y="181051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5166360" y="1234440"/>
            <a:ext cx="1463040" cy="13716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3" name="Shape 21"/>
          <p:cNvSpPr/>
          <p:nvPr/>
        </p:nvSpPr>
        <p:spPr>
          <a:xfrm>
            <a:off x="5166360" y="1234440"/>
            <a:ext cx="1463040" cy="274320"/>
          </a:xfrm>
          <a:prstGeom prst="rect">
            <a:avLst/>
          </a:prstGeom>
          <a:solidFill>
            <a:srgbClr val="005FA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4" name="Text 22"/>
          <p:cNvSpPr/>
          <p:nvPr/>
        </p:nvSpPr>
        <p:spPr>
          <a:xfrm>
            <a:off x="5239512" y="1261872"/>
            <a:ext cx="13167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Reports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5221224" y="1536192"/>
            <a:ext cx="13533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Visuals, Pages</a:t>
            </a:r>
            <a:endParaRPr lang="en-US" sz="750" dirty="0"/>
          </a:p>
        </p:txBody>
      </p:sp>
      <p:sp>
        <p:nvSpPr>
          <p:cNvPr id="26" name="Shape 24"/>
          <p:cNvSpPr/>
          <p:nvPr/>
        </p:nvSpPr>
        <p:spPr>
          <a:xfrm>
            <a:off x="6675120" y="1901952"/>
            <a:ext cx="36576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7" name="Text 25"/>
          <p:cNvSpPr/>
          <p:nvPr/>
        </p:nvSpPr>
        <p:spPr>
          <a:xfrm>
            <a:off x="6912864" y="181051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6766560" y="1234440"/>
            <a:ext cx="1463040" cy="137160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9" name="Shape 27"/>
          <p:cNvSpPr/>
          <p:nvPr/>
        </p:nvSpPr>
        <p:spPr>
          <a:xfrm>
            <a:off x="6766560" y="1234440"/>
            <a:ext cx="146304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0" name="Text 28"/>
          <p:cNvSpPr/>
          <p:nvPr/>
        </p:nvSpPr>
        <p:spPr>
          <a:xfrm>
            <a:off x="6839712" y="1261872"/>
            <a:ext cx="13167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Users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6821424" y="1536192"/>
            <a:ext cx="13533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Insights</a:t>
            </a:r>
            <a:endParaRPr lang="en-US" sz="750" dirty="0"/>
          </a:p>
        </p:txBody>
      </p:sp>
      <p:sp>
        <p:nvSpPr>
          <p:cNvPr id="32" name="Text 30"/>
          <p:cNvSpPr/>
          <p:nvPr/>
        </p:nvSpPr>
        <p:spPr>
          <a:xfrm>
            <a:off x="365760" y="288036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Star schema in semantic model for performance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365760" y="333756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Row-level security (RLS) for multi-tenant access</a:t>
            </a:r>
            <a:endParaRPr lang="en-US" sz="900" dirty="0"/>
          </a:p>
        </p:txBody>
      </p:sp>
      <p:sp>
        <p:nvSpPr>
          <p:cNvPr id="34" name="Text 32"/>
          <p:cNvSpPr/>
          <p:nvPr/>
        </p:nvSpPr>
        <p:spPr>
          <a:xfrm>
            <a:off x="365760" y="379476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Aggregations for interactive dashboard acceleration</a:t>
            </a:r>
            <a:endParaRPr lang="en-US" sz="900" dirty="0"/>
          </a:p>
        </p:txBody>
      </p:sp>
      <p:sp>
        <p:nvSpPr>
          <p:cNvPr id="35" name="Text 33"/>
          <p:cNvSpPr/>
          <p:nvPr/>
        </p:nvSpPr>
        <p:spPr>
          <a:xfrm>
            <a:off x="365760" y="425196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Premium capacity for enterprise SLA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365760" y="470916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Refresh schedules aligned with Gold table SLOs</a:t>
            </a:r>
            <a:endParaRPr lang="en-US" sz="9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SAS Viya Integration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188720"/>
            <a:ext cx="2560320" cy="1097280"/>
          </a:xfrm>
          <a:prstGeom prst="rect">
            <a:avLst/>
          </a:prstGeom>
          <a:solidFill>
            <a:srgbClr val="00599C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365760" y="1188720"/>
            <a:ext cx="2560320" cy="274320"/>
          </a:xfrm>
          <a:prstGeom prst="rect">
            <a:avLst/>
          </a:prstGeom>
          <a:solidFill>
            <a:srgbClr val="003D7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438912" y="1216152"/>
            <a:ext cx="24140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SAS VIYA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20624" y="1490472"/>
            <a:ext cx="2450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Azure AKS</a:t>
            </a:r>
            <a:endParaRPr lang="en-US" sz="750" dirty="0"/>
          </a:p>
        </p:txBody>
      </p:sp>
      <p:sp>
        <p:nvSpPr>
          <p:cNvPr id="8" name="Text 6"/>
          <p:cNvSpPr/>
          <p:nvPr/>
        </p:nvSpPr>
        <p:spPr>
          <a:xfrm>
            <a:off x="420624" y="1691640"/>
            <a:ext cx="2450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availability</a:t>
            </a:r>
            <a:endParaRPr lang="en-US" sz="750" dirty="0"/>
          </a:p>
        </p:txBody>
      </p:sp>
      <p:sp>
        <p:nvSpPr>
          <p:cNvPr id="9" name="Text 7"/>
          <p:cNvSpPr/>
          <p:nvPr/>
        </p:nvSpPr>
        <p:spPr>
          <a:xfrm>
            <a:off x="420624" y="1892808"/>
            <a:ext cx="2450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Regulated</a:t>
            </a:r>
            <a:endParaRPr lang="en-US" sz="750" dirty="0"/>
          </a:p>
        </p:txBody>
      </p:sp>
      <p:sp>
        <p:nvSpPr>
          <p:cNvPr id="10" name="Shape 8"/>
          <p:cNvSpPr/>
          <p:nvPr/>
        </p:nvSpPr>
        <p:spPr>
          <a:xfrm>
            <a:off x="3063240" y="1719072"/>
            <a:ext cx="54864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1" name="Text 9"/>
          <p:cNvSpPr/>
          <p:nvPr/>
        </p:nvSpPr>
        <p:spPr>
          <a:xfrm>
            <a:off x="3483864" y="162763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703320" y="1188720"/>
            <a:ext cx="2194560" cy="1097280"/>
          </a:xfrm>
          <a:prstGeom prst="rect">
            <a:avLst/>
          </a:prstGeom>
          <a:solidFill>
            <a:srgbClr val="92500A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3" name="Shape 11"/>
          <p:cNvSpPr/>
          <p:nvPr/>
        </p:nvSpPr>
        <p:spPr>
          <a:xfrm>
            <a:off x="3703320" y="1188720"/>
            <a:ext cx="219456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4" name="Text 12"/>
          <p:cNvSpPr/>
          <p:nvPr/>
        </p:nvSpPr>
        <p:spPr>
          <a:xfrm>
            <a:off x="3776472" y="1216152"/>
            <a:ext cx="20482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GOLD LAYER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3758184" y="1490472"/>
            <a:ext cx="20848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ADLS Gen2</a:t>
            </a:r>
            <a:endParaRPr lang="en-US" sz="750" dirty="0"/>
          </a:p>
        </p:txBody>
      </p:sp>
      <p:sp>
        <p:nvSpPr>
          <p:cNvPr id="16" name="Text 14"/>
          <p:cNvSpPr/>
          <p:nvPr/>
        </p:nvSpPr>
        <p:spPr>
          <a:xfrm>
            <a:off x="3758184" y="1691640"/>
            <a:ext cx="20848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EP</a:t>
            </a:r>
            <a:endParaRPr lang="en-US" sz="750" dirty="0"/>
          </a:p>
        </p:txBody>
      </p:sp>
      <p:sp>
        <p:nvSpPr>
          <p:cNvPr id="17" name="Shape 15"/>
          <p:cNvSpPr/>
          <p:nvPr/>
        </p:nvSpPr>
        <p:spPr>
          <a:xfrm>
            <a:off x="6035040" y="1719072"/>
            <a:ext cx="54864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8" name="Text 16"/>
          <p:cNvSpPr/>
          <p:nvPr/>
        </p:nvSpPr>
        <p:spPr>
          <a:xfrm>
            <a:off x="6455664" y="162763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6720840" y="1188720"/>
            <a:ext cx="2148840" cy="109728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0" name="Shape 18"/>
          <p:cNvSpPr/>
          <p:nvPr/>
        </p:nvSpPr>
        <p:spPr>
          <a:xfrm>
            <a:off x="6720840" y="1188720"/>
            <a:ext cx="2148840" cy="274320"/>
          </a:xfrm>
          <a:prstGeom prst="rect">
            <a:avLst/>
          </a:prstGeom>
          <a:solidFill>
            <a:srgbClr val="5A1E5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1" name="Text 19"/>
          <p:cNvSpPr/>
          <p:nvPr/>
        </p:nvSpPr>
        <p:spPr>
          <a:xfrm>
            <a:off x="6793992" y="1216152"/>
            <a:ext cx="20025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ACTUARIAL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6775704" y="1490472"/>
            <a:ext cx="20391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Models</a:t>
            </a:r>
            <a:endParaRPr lang="en-US" sz="750" dirty="0"/>
          </a:p>
        </p:txBody>
      </p:sp>
      <p:sp>
        <p:nvSpPr>
          <p:cNvPr id="23" name="Text 21"/>
          <p:cNvSpPr/>
          <p:nvPr/>
        </p:nvSpPr>
        <p:spPr>
          <a:xfrm>
            <a:off x="6775704" y="1691640"/>
            <a:ext cx="20391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Outputs</a:t>
            </a:r>
            <a:endParaRPr lang="en-US" sz="750" dirty="0"/>
          </a:p>
        </p:txBody>
      </p:sp>
      <p:sp>
        <p:nvSpPr>
          <p:cNvPr id="24" name="Text 22"/>
          <p:cNvSpPr/>
          <p:nvPr/>
        </p:nvSpPr>
        <p:spPr>
          <a:xfrm>
            <a:off x="365760" y="2514600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Migration Path: SAS 9.4 → SAS Viya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365760" y="288036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SAS 9.4 on Windows Server → SAS Viya on AKS</a:t>
            </a:r>
            <a:endParaRPr lang="en-US" sz="850" dirty="0"/>
          </a:p>
        </p:txBody>
      </p:sp>
      <p:sp>
        <p:nvSpPr>
          <p:cNvPr id="26" name="Text 24"/>
          <p:cNvSpPr/>
          <p:nvPr/>
        </p:nvSpPr>
        <p:spPr>
          <a:xfrm>
            <a:off x="365760" y="333756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Greenfield SAS Viya cluster = 2 x SAS 9.4 data sources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365760" y="379476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Data sourced from Gold layer (ADLS Gen2 shortcuts)</a:t>
            </a:r>
            <a:endParaRPr lang="en-US" sz="850" dirty="0"/>
          </a:p>
        </p:txBody>
      </p:sp>
      <p:sp>
        <p:nvSpPr>
          <p:cNvPr id="28" name="Text 26"/>
          <p:cNvSpPr/>
          <p:nvPr/>
        </p:nvSpPr>
        <p:spPr>
          <a:xfrm>
            <a:off x="365760" y="425196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Viya reads via Private Endpoint (no public IP)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365760" y="470916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Actuarial models: auto-executed every month</a:t>
            </a:r>
            <a:endParaRPr lang="en-US" sz="85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0F24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0" y="-457200"/>
            <a:ext cx="4114800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2000" b="1" dirty="0">
                <a:solidFill>
                  <a:srgbClr val="17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22000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E07B3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320040" y="1005840"/>
            <a:ext cx="1463040" cy="292608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320040" y="1005840"/>
            <a:ext cx="1463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5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20040" y="1417320"/>
            <a:ext cx="6858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AI/ML Platform</a:t>
            </a:r>
            <a:endParaRPr lang="en-US" sz="3800" dirty="0"/>
          </a:p>
        </p:txBody>
      </p:sp>
      <p:sp>
        <p:nvSpPr>
          <p:cNvPr id="7" name="Text 5"/>
          <p:cNvSpPr/>
          <p:nvPr/>
        </p:nvSpPr>
        <p:spPr>
          <a:xfrm>
            <a:off x="320040" y="2971800"/>
            <a:ext cx="6400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7FA8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MLOps, feature engineering, model serving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20040" y="4663440"/>
            <a:ext cx="8503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2A5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Greenfield | Modern Data Platform | Databricks-primary v8.0</a:t>
            </a:r>
            <a:endParaRPr lang="en-US" sz="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AI/ML Architecture</a:t>
            </a:r>
            <a:endParaRPr lang="en-US" sz="2400" dirty="0"/>
          </a:p>
        </p:txBody>
      </p:sp>
      <p:pic>
        <p:nvPicPr>
          <p:cNvPr id="4" name="Image 0" descr="/sessions/upbeat-confident-dirac/svgs/slide_29_aim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94360"/>
            <a:ext cx="8503920" cy="4434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Table of Contents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457200" y="1097280"/>
            <a:ext cx="320040" cy="320040"/>
          </a:xfrm>
          <a:prstGeom prst="rect">
            <a:avLst/>
          </a:prstGeom>
          <a:solidFill>
            <a:srgbClr val="E07B3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457200" y="109728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868680" y="1143000"/>
            <a:ext cx="3794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Context &amp; Strategic Drivers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4800600" y="1097280"/>
            <a:ext cx="320040" cy="320040"/>
          </a:xfrm>
          <a:prstGeom prst="rect">
            <a:avLst/>
          </a:prstGeom>
          <a:solidFill>
            <a:srgbClr val="742774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8" name="Text 6"/>
          <p:cNvSpPr/>
          <p:nvPr/>
        </p:nvSpPr>
        <p:spPr>
          <a:xfrm>
            <a:off x="4800600" y="1097280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5212080" y="1143000"/>
            <a:ext cx="3794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Architecture Overview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457200" y="1938528"/>
            <a:ext cx="320040" cy="320040"/>
          </a:xfrm>
          <a:prstGeom prst="rect">
            <a:avLst/>
          </a:prstGeom>
          <a:solidFill>
            <a:srgbClr val="0078D4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1" name="Text 9"/>
          <p:cNvSpPr/>
          <p:nvPr/>
        </p:nvSpPr>
        <p:spPr>
          <a:xfrm>
            <a:off x="457200" y="1938528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868680" y="1984248"/>
            <a:ext cx="3794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Medallion Architecture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4800600" y="1938528"/>
            <a:ext cx="320040" cy="320040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4" name="Text 12"/>
          <p:cNvSpPr/>
          <p:nvPr/>
        </p:nvSpPr>
        <p:spPr>
          <a:xfrm>
            <a:off x="4800600" y="1938528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5212080" y="1984248"/>
            <a:ext cx="3794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Analytics &amp; BI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457200" y="2779776"/>
            <a:ext cx="320040" cy="320040"/>
          </a:xfrm>
          <a:prstGeom prst="rect">
            <a:avLst/>
          </a:prstGeom>
          <a:solidFill>
            <a:srgbClr val="16A34A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7" name="Text 15"/>
          <p:cNvSpPr/>
          <p:nvPr/>
        </p:nvSpPr>
        <p:spPr>
          <a:xfrm>
            <a:off x="457200" y="2779776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868680" y="2825496"/>
            <a:ext cx="3794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AI/ML Platform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4800600" y="2779776"/>
            <a:ext cx="320040" cy="320040"/>
          </a:xfrm>
          <a:prstGeom prst="rect">
            <a:avLst/>
          </a:prstGeom>
          <a:solidFill>
            <a:srgbClr val="D97706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0" name="Text 18"/>
          <p:cNvSpPr/>
          <p:nvPr/>
        </p:nvSpPr>
        <p:spPr>
          <a:xfrm>
            <a:off x="4800600" y="2779776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5212080" y="2825496"/>
            <a:ext cx="3794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Governance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457200" y="3621024"/>
            <a:ext cx="320040" cy="320040"/>
          </a:xfrm>
          <a:prstGeom prst="rect">
            <a:avLst/>
          </a:prstGeom>
          <a:solidFill>
            <a:srgbClr val="991B1B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3" name="Text 21"/>
          <p:cNvSpPr/>
          <p:nvPr/>
        </p:nvSpPr>
        <p:spPr>
          <a:xfrm>
            <a:off x="457200" y="3621024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868680" y="3666744"/>
            <a:ext cx="3794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 &amp; Compliance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4800600" y="3621024"/>
            <a:ext cx="320040" cy="320040"/>
          </a:xfrm>
          <a:prstGeom prst="rect">
            <a:avLst/>
          </a:prstGeom>
          <a:solidFill>
            <a:srgbClr val="374151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6" name="Text 24"/>
          <p:cNvSpPr/>
          <p:nvPr/>
        </p:nvSpPr>
        <p:spPr>
          <a:xfrm>
            <a:off x="4800600" y="3621024"/>
            <a:ext cx="320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5212080" y="3666744"/>
            <a:ext cx="3794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FinOps &amp; Operations</a:t>
            </a:r>
            <a:endParaRPr lang="en-US" sz="1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MLflow Lifecycle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371600"/>
            <a:ext cx="1371600" cy="73152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438912" y="1417320"/>
            <a:ext cx="12252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Experiment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38912" y="1664208"/>
            <a:ext cx="12252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Code + Config</a:t>
            </a:r>
            <a:endParaRPr lang="en-US" sz="750" dirty="0"/>
          </a:p>
        </p:txBody>
      </p:sp>
      <p:sp>
        <p:nvSpPr>
          <p:cNvPr id="7" name="Shape 5"/>
          <p:cNvSpPr/>
          <p:nvPr/>
        </p:nvSpPr>
        <p:spPr>
          <a:xfrm>
            <a:off x="1051560" y="1719072"/>
            <a:ext cx="45720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8" name="Text 6"/>
          <p:cNvSpPr/>
          <p:nvPr/>
        </p:nvSpPr>
        <p:spPr>
          <a:xfrm>
            <a:off x="1380744" y="162763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1737360" y="1371600"/>
            <a:ext cx="1371600" cy="73152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0" name="Text 8"/>
          <p:cNvSpPr/>
          <p:nvPr/>
        </p:nvSpPr>
        <p:spPr>
          <a:xfrm>
            <a:off x="1810512" y="1417320"/>
            <a:ext cx="12252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 Runs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1810512" y="1664208"/>
            <a:ext cx="12252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Params, Metrics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2423160" y="1719072"/>
            <a:ext cx="45720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3" name="Text 11"/>
          <p:cNvSpPr/>
          <p:nvPr/>
        </p:nvSpPr>
        <p:spPr>
          <a:xfrm>
            <a:off x="2752344" y="162763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3108960" y="1371600"/>
            <a:ext cx="1371600" cy="731520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5" name="Text 13"/>
          <p:cNvSpPr/>
          <p:nvPr/>
        </p:nvSpPr>
        <p:spPr>
          <a:xfrm>
            <a:off x="3182112" y="1417320"/>
            <a:ext cx="12252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 Registry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3182112" y="1664208"/>
            <a:ext cx="12252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Versions</a:t>
            </a:r>
            <a:endParaRPr lang="en-US" sz="750" dirty="0"/>
          </a:p>
        </p:txBody>
      </p:sp>
      <p:sp>
        <p:nvSpPr>
          <p:cNvPr id="17" name="Shape 15"/>
          <p:cNvSpPr/>
          <p:nvPr/>
        </p:nvSpPr>
        <p:spPr>
          <a:xfrm>
            <a:off x="3794760" y="1719072"/>
            <a:ext cx="45720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8" name="Text 16"/>
          <p:cNvSpPr/>
          <p:nvPr/>
        </p:nvSpPr>
        <p:spPr>
          <a:xfrm>
            <a:off x="4123944" y="162763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4480560" y="1371600"/>
            <a:ext cx="1371600" cy="73152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0" name="Text 18"/>
          <p:cNvSpPr/>
          <p:nvPr/>
        </p:nvSpPr>
        <p:spPr>
          <a:xfrm>
            <a:off x="4553712" y="1417320"/>
            <a:ext cx="12252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Stage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4553712" y="1664208"/>
            <a:ext cx="12252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Staging → Prod</a:t>
            </a:r>
            <a:endParaRPr lang="en-US" sz="750" dirty="0"/>
          </a:p>
        </p:txBody>
      </p:sp>
      <p:sp>
        <p:nvSpPr>
          <p:cNvPr id="22" name="Shape 20"/>
          <p:cNvSpPr/>
          <p:nvPr/>
        </p:nvSpPr>
        <p:spPr>
          <a:xfrm>
            <a:off x="5166360" y="1719072"/>
            <a:ext cx="45720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3" name="Text 21"/>
          <p:cNvSpPr/>
          <p:nvPr/>
        </p:nvSpPr>
        <p:spPr>
          <a:xfrm>
            <a:off x="5495544" y="162763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5852160" y="1371600"/>
            <a:ext cx="1371600" cy="731520"/>
          </a:xfrm>
          <a:prstGeom prst="rect">
            <a:avLst/>
          </a:prstGeom>
          <a:solidFill>
            <a:srgbClr val="16A34A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5" name="Text 23"/>
          <p:cNvSpPr/>
          <p:nvPr/>
        </p:nvSpPr>
        <p:spPr>
          <a:xfrm>
            <a:off x="5925312" y="1417320"/>
            <a:ext cx="12252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Deploy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5925312" y="1664208"/>
            <a:ext cx="12252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 / Batch</a:t>
            </a:r>
            <a:endParaRPr lang="en-US" sz="750" dirty="0"/>
          </a:p>
        </p:txBody>
      </p:sp>
      <p:sp>
        <p:nvSpPr>
          <p:cNvPr id="27" name="Shape 25"/>
          <p:cNvSpPr/>
          <p:nvPr/>
        </p:nvSpPr>
        <p:spPr>
          <a:xfrm>
            <a:off x="6537960" y="1719072"/>
            <a:ext cx="45720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8" name="Text 26"/>
          <p:cNvSpPr/>
          <p:nvPr/>
        </p:nvSpPr>
        <p:spPr>
          <a:xfrm>
            <a:off x="6867144" y="162763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7223760" y="1371600"/>
            <a:ext cx="1920240" cy="731520"/>
          </a:xfrm>
          <a:prstGeom prst="rect">
            <a:avLst/>
          </a:prstGeom>
          <a:solidFill>
            <a:srgbClr val="991B1B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0" name="Text 28"/>
          <p:cNvSpPr/>
          <p:nvPr/>
        </p:nvSpPr>
        <p:spPr>
          <a:xfrm>
            <a:off x="7296912" y="1417320"/>
            <a:ext cx="17739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Monitor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7296912" y="1664208"/>
            <a:ext cx="17739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Drift, Metrics</a:t>
            </a:r>
            <a:endParaRPr lang="en-US" sz="750" dirty="0"/>
          </a:p>
        </p:txBody>
      </p:sp>
      <p:sp>
        <p:nvSpPr>
          <p:cNvPr id="32" name="Text 30"/>
          <p:cNvSpPr/>
          <p:nvPr/>
        </p:nvSpPr>
        <p:spPr>
          <a:xfrm>
            <a:off x="365760" y="2377440"/>
            <a:ext cx="8412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Automatic logging of parameters, metrics, artifacts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365760" y="2880360"/>
            <a:ext cx="8412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Reproducible runs with model state snapshots</a:t>
            </a:r>
            <a:endParaRPr lang="en-US" sz="900" dirty="0"/>
          </a:p>
        </p:txBody>
      </p:sp>
      <p:sp>
        <p:nvSpPr>
          <p:cNvPr id="34" name="Text 32"/>
          <p:cNvSpPr/>
          <p:nvPr/>
        </p:nvSpPr>
        <p:spPr>
          <a:xfrm>
            <a:off x="365760" y="3383280"/>
            <a:ext cx="8412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A/B testing framework for model comparison</a:t>
            </a:r>
            <a:endParaRPr lang="en-US" sz="900" dirty="0"/>
          </a:p>
        </p:txBody>
      </p:sp>
      <p:sp>
        <p:nvSpPr>
          <p:cNvPr id="35" name="Text 33"/>
          <p:cNvSpPr/>
          <p:nvPr/>
        </p:nvSpPr>
        <p:spPr>
          <a:xfrm>
            <a:off x="365760" y="3886200"/>
            <a:ext cx="8412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Callbacks for automated retraining on drift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365760" y="4389120"/>
            <a:ext cx="8412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Integration with Databricks Jobs for CI/CD</a:t>
            </a:r>
            <a:endParaRPr lang="en-US" sz="9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Feature Engineering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365760" y="1097280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Feature Store Architecture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365760" y="1371600"/>
            <a:ext cx="1920240" cy="548640"/>
          </a:xfrm>
          <a:prstGeom prst="rect">
            <a:avLst/>
          </a:prstGeom>
          <a:solidFill>
            <a:srgbClr val="374151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365760" y="1371600"/>
            <a:ext cx="192024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438912" y="1399032"/>
            <a:ext cx="17739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SILVER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420624" y="1673352"/>
            <a:ext cx="18105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Raw Features</a:t>
            </a:r>
            <a:endParaRPr lang="en-US" sz="750" dirty="0"/>
          </a:p>
        </p:txBody>
      </p:sp>
      <p:sp>
        <p:nvSpPr>
          <p:cNvPr id="9" name="Shape 7"/>
          <p:cNvSpPr/>
          <p:nvPr/>
        </p:nvSpPr>
        <p:spPr>
          <a:xfrm>
            <a:off x="1307592" y="1965960"/>
            <a:ext cx="36576" cy="274320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0" name="Text 8"/>
          <p:cNvSpPr/>
          <p:nvPr/>
        </p:nvSpPr>
        <p:spPr>
          <a:xfrm>
            <a:off x="1234440" y="2093976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365760" y="2286000"/>
            <a:ext cx="1920240" cy="640080"/>
          </a:xfrm>
          <a:prstGeom prst="rect">
            <a:avLst/>
          </a:prstGeom>
          <a:solidFill>
            <a:srgbClr val="0369A1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365760" y="2286000"/>
            <a:ext cx="192024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3" name="Text 11"/>
          <p:cNvSpPr/>
          <p:nvPr/>
        </p:nvSpPr>
        <p:spPr>
          <a:xfrm>
            <a:off x="438912" y="2313432"/>
            <a:ext cx="17739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FEATURE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420624" y="2587752"/>
            <a:ext cx="18105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Engineered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420624" y="2788920"/>
            <a:ext cx="18105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Features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1307592" y="2971800"/>
            <a:ext cx="36576" cy="274320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7" name="Text 15"/>
          <p:cNvSpPr/>
          <p:nvPr/>
        </p:nvSpPr>
        <p:spPr>
          <a:xfrm>
            <a:off x="1234440" y="3099816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365760" y="3291840"/>
            <a:ext cx="1920240" cy="54864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365760" y="3291840"/>
            <a:ext cx="1920240" cy="274320"/>
          </a:xfrm>
          <a:prstGeom prst="rect">
            <a:avLst/>
          </a:prstGeom>
          <a:solidFill>
            <a:srgbClr val="5A1E5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0" name="Text 18"/>
          <p:cNvSpPr/>
          <p:nvPr/>
        </p:nvSpPr>
        <p:spPr>
          <a:xfrm>
            <a:off x="438912" y="3319272"/>
            <a:ext cx="17739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REGISTRY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420624" y="3593592"/>
            <a:ext cx="18105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Versioned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420624" y="3794760"/>
            <a:ext cx="18105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Features</a:t>
            </a:r>
            <a:endParaRPr lang="en-US" sz="750" dirty="0"/>
          </a:p>
        </p:txBody>
      </p:sp>
      <p:sp>
        <p:nvSpPr>
          <p:cNvPr id="23" name="Text 21"/>
          <p:cNvSpPr/>
          <p:nvPr/>
        </p:nvSpPr>
        <p:spPr>
          <a:xfrm>
            <a:off x="2514600" y="1371600"/>
            <a:ext cx="6263640" cy="4846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Databricks Feature Store (point-in-time lookup)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2514600" y="1901952"/>
            <a:ext cx="6263640" cy="4846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Versioning and lineage tracking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2514600" y="2432304"/>
            <a:ext cx="6263640" cy="4846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Online + offline feature serving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2514600" y="2962656"/>
            <a:ext cx="6263640" cy="4846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Point-in-time joins for training/serving skew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2514600" y="3493008"/>
            <a:ext cx="6263640" cy="4846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Data quality monitoring on features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2514600" y="4023360"/>
            <a:ext cx="6263640" cy="4846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Automatic feature recomputation schedules</a:t>
            </a:r>
            <a:endParaRPr lang="en-US" sz="9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 Serving &amp; Deployment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188720"/>
            <a:ext cx="1828800" cy="731520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365760" y="1188720"/>
            <a:ext cx="1828800" cy="274320"/>
          </a:xfrm>
          <a:prstGeom prst="rect">
            <a:avLst/>
          </a:prstGeom>
          <a:solidFill>
            <a:srgbClr val="C85E2B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438912" y="1216152"/>
            <a:ext cx="16824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20624" y="1490472"/>
            <a:ext cx="17190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Registry</a:t>
            </a:r>
            <a:endParaRPr lang="en-US" sz="750" dirty="0"/>
          </a:p>
        </p:txBody>
      </p:sp>
      <p:sp>
        <p:nvSpPr>
          <p:cNvPr id="8" name="Text 6"/>
          <p:cNvSpPr/>
          <p:nvPr/>
        </p:nvSpPr>
        <p:spPr>
          <a:xfrm>
            <a:off x="420624" y="1691640"/>
            <a:ext cx="17190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Versions</a:t>
            </a:r>
            <a:endParaRPr lang="en-US" sz="750" dirty="0"/>
          </a:p>
        </p:txBody>
      </p:sp>
      <p:sp>
        <p:nvSpPr>
          <p:cNvPr id="9" name="Shape 7"/>
          <p:cNvSpPr/>
          <p:nvPr/>
        </p:nvSpPr>
        <p:spPr>
          <a:xfrm>
            <a:off x="2331720" y="1536192"/>
            <a:ext cx="45720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0" name="Text 8"/>
          <p:cNvSpPr/>
          <p:nvPr/>
        </p:nvSpPr>
        <p:spPr>
          <a:xfrm>
            <a:off x="2660904" y="144475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2880360" y="1188720"/>
            <a:ext cx="1828800" cy="73152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2880360" y="1188720"/>
            <a:ext cx="182880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3" name="Text 11"/>
          <p:cNvSpPr/>
          <p:nvPr/>
        </p:nvSpPr>
        <p:spPr>
          <a:xfrm>
            <a:off x="2953512" y="1216152"/>
            <a:ext cx="16824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2935224" y="1490472"/>
            <a:ext cx="17190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 API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2935224" y="1691640"/>
            <a:ext cx="17190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Endpoints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4846320" y="1536192"/>
            <a:ext cx="45720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7" name="Text 15"/>
          <p:cNvSpPr/>
          <p:nvPr/>
        </p:nvSpPr>
        <p:spPr>
          <a:xfrm>
            <a:off x="5175504" y="144475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5394960" y="1188720"/>
            <a:ext cx="1828800" cy="73152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5394960" y="1188720"/>
            <a:ext cx="1828800" cy="274320"/>
          </a:xfrm>
          <a:prstGeom prst="rect">
            <a:avLst/>
          </a:prstGeom>
          <a:solidFill>
            <a:srgbClr val="005FA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0" name="Text 18"/>
          <p:cNvSpPr/>
          <p:nvPr/>
        </p:nvSpPr>
        <p:spPr>
          <a:xfrm>
            <a:off x="5468112" y="1216152"/>
            <a:ext cx="16824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INFERENCE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5449824" y="1490472"/>
            <a:ext cx="17190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Predictions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5449824" y="1691640"/>
            <a:ext cx="17190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750" dirty="0"/>
          </a:p>
        </p:txBody>
      </p:sp>
      <p:sp>
        <p:nvSpPr>
          <p:cNvPr id="23" name="Shape 21"/>
          <p:cNvSpPr/>
          <p:nvPr/>
        </p:nvSpPr>
        <p:spPr>
          <a:xfrm>
            <a:off x="365760" y="2194560"/>
            <a:ext cx="1828800" cy="731520"/>
          </a:xfrm>
          <a:prstGeom prst="rect">
            <a:avLst/>
          </a:prstGeom>
          <a:solidFill>
            <a:srgbClr val="0369A1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4" name="Shape 22"/>
          <p:cNvSpPr/>
          <p:nvPr/>
        </p:nvSpPr>
        <p:spPr>
          <a:xfrm>
            <a:off x="365760" y="2194560"/>
            <a:ext cx="182880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5" name="Text 23"/>
          <p:cNvSpPr/>
          <p:nvPr/>
        </p:nvSpPr>
        <p:spPr>
          <a:xfrm>
            <a:off x="438912" y="2221992"/>
            <a:ext cx="16824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BATCH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420624" y="2496312"/>
            <a:ext cx="17190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Jobs</a:t>
            </a:r>
            <a:endParaRPr lang="en-US" sz="750" dirty="0"/>
          </a:p>
        </p:txBody>
      </p:sp>
      <p:sp>
        <p:nvSpPr>
          <p:cNvPr id="27" name="Text 25"/>
          <p:cNvSpPr/>
          <p:nvPr/>
        </p:nvSpPr>
        <p:spPr>
          <a:xfrm>
            <a:off x="420624" y="2697480"/>
            <a:ext cx="17190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Scheduled</a:t>
            </a:r>
            <a:endParaRPr lang="en-US" sz="750" dirty="0"/>
          </a:p>
        </p:txBody>
      </p:sp>
      <p:sp>
        <p:nvSpPr>
          <p:cNvPr id="28" name="Shape 26"/>
          <p:cNvSpPr/>
          <p:nvPr/>
        </p:nvSpPr>
        <p:spPr>
          <a:xfrm>
            <a:off x="2331720" y="2542032"/>
            <a:ext cx="45720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9" name="Text 27"/>
          <p:cNvSpPr/>
          <p:nvPr/>
        </p:nvSpPr>
        <p:spPr>
          <a:xfrm>
            <a:off x="2660904" y="245059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2880360" y="2194560"/>
            <a:ext cx="1828800" cy="73152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1" name="Shape 29"/>
          <p:cNvSpPr/>
          <p:nvPr/>
        </p:nvSpPr>
        <p:spPr>
          <a:xfrm>
            <a:off x="2880360" y="2194560"/>
            <a:ext cx="1828800" cy="274320"/>
          </a:xfrm>
          <a:prstGeom prst="rect">
            <a:avLst/>
          </a:prstGeom>
          <a:solidFill>
            <a:srgbClr val="5A1E5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2" name="Text 30"/>
          <p:cNvSpPr/>
          <p:nvPr/>
        </p:nvSpPr>
        <p:spPr>
          <a:xfrm>
            <a:off x="2953512" y="2221992"/>
            <a:ext cx="16824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2935224" y="2496312"/>
            <a:ext cx="17190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Bulk scoring</a:t>
            </a:r>
            <a:endParaRPr lang="en-US" sz="750" dirty="0"/>
          </a:p>
        </p:txBody>
      </p:sp>
      <p:sp>
        <p:nvSpPr>
          <p:cNvPr id="34" name="Text 32"/>
          <p:cNvSpPr/>
          <p:nvPr/>
        </p:nvSpPr>
        <p:spPr>
          <a:xfrm>
            <a:off x="2935224" y="2697480"/>
            <a:ext cx="17190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Results</a:t>
            </a:r>
            <a:endParaRPr lang="en-US" sz="750" dirty="0"/>
          </a:p>
        </p:txBody>
      </p:sp>
      <p:sp>
        <p:nvSpPr>
          <p:cNvPr id="35" name="Shape 33"/>
          <p:cNvSpPr/>
          <p:nvPr/>
        </p:nvSpPr>
        <p:spPr>
          <a:xfrm>
            <a:off x="4846320" y="2542032"/>
            <a:ext cx="45720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6" name="Text 34"/>
          <p:cNvSpPr/>
          <p:nvPr/>
        </p:nvSpPr>
        <p:spPr>
          <a:xfrm>
            <a:off x="5175504" y="245059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37" name="Shape 35"/>
          <p:cNvSpPr/>
          <p:nvPr/>
        </p:nvSpPr>
        <p:spPr>
          <a:xfrm>
            <a:off x="5394960" y="2194560"/>
            <a:ext cx="1828800" cy="731520"/>
          </a:xfrm>
          <a:prstGeom prst="rect">
            <a:avLst/>
          </a:prstGeom>
          <a:solidFill>
            <a:srgbClr val="92500A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8" name="Shape 36"/>
          <p:cNvSpPr/>
          <p:nvPr/>
        </p:nvSpPr>
        <p:spPr>
          <a:xfrm>
            <a:off x="5394960" y="2194560"/>
            <a:ext cx="182880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9" name="Text 37"/>
          <p:cNvSpPr/>
          <p:nvPr/>
        </p:nvSpPr>
        <p:spPr>
          <a:xfrm>
            <a:off x="5468112" y="2221992"/>
            <a:ext cx="16824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STORE</a:t>
            </a:r>
            <a:endParaRPr lang="en-US" sz="900" dirty="0"/>
          </a:p>
        </p:txBody>
      </p:sp>
      <p:sp>
        <p:nvSpPr>
          <p:cNvPr id="40" name="Text 38"/>
          <p:cNvSpPr/>
          <p:nvPr/>
        </p:nvSpPr>
        <p:spPr>
          <a:xfrm>
            <a:off x="5449824" y="2496312"/>
            <a:ext cx="17190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Gold tables</a:t>
            </a:r>
            <a:endParaRPr lang="en-US" sz="750" dirty="0"/>
          </a:p>
        </p:txBody>
      </p:sp>
      <p:sp>
        <p:nvSpPr>
          <p:cNvPr id="41" name="Text 39"/>
          <p:cNvSpPr/>
          <p:nvPr/>
        </p:nvSpPr>
        <p:spPr>
          <a:xfrm>
            <a:off x="5449824" y="2697480"/>
            <a:ext cx="17190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Results</a:t>
            </a:r>
            <a:endParaRPr lang="en-US" sz="750" dirty="0"/>
          </a:p>
        </p:txBody>
      </p:sp>
      <p:sp>
        <p:nvSpPr>
          <p:cNvPr id="42" name="Text 40"/>
          <p:cNvSpPr/>
          <p:nvPr/>
        </p:nvSpPr>
        <p:spPr>
          <a:xfrm>
            <a:off x="365760" y="3200400"/>
            <a:ext cx="8412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Monitoring &amp; Feedback</a:t>
            </a:r>
            <a:endParaRPr lang="en-US" sz="1000" dirty="0"/>
          </a:p>
        </p:txBody>
      </p:sp>
      <p:sp>
        <p:nvSpPr>
          <p:cNvPr id="43" name="Text 41"/>
          <p:cNvSpPr/>
          <p:nvPr/>
        </p:nvSpPr>
        <p:spPr>
          <a:xfrm>
            <a:off x="365760" y="347472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Model performance drift detection (skew + drift)</a:t>
            </a:r>
            <a:endParaRPr lang="en-US" sz="900" dirty="0"/>
          </a:p>
        </p:txBody>
      </p:sp>
      <p:sp>
        <p:nvSpPr>
          <p:cNvPr id="44" name="Text 42"/>
          <p:cNvSpPr/>
          <p:nvPr/>
        </p:nvSpPr>
        <p:spPr>
          <a:xfrm>
            <a:off x="365760" y="393192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Prediction quality monitoring vs. actual outcomes</a:t>
            </a:r>
            <a:endParaRPr lang="en-US" sz="900" dirty="0"/>
          </a:p>
        </p:txBody>
      </p:sp>
      <p:sp>
        <p:nvSpPr>
          <p:cNvPr id="45" name="Text 43"/>
          <p:cNvSpPr/>
          <p:nvPr/>
        </p:nvSpPr>
        <p:spPr>
          <a:xfrm>
            <a:off x="365760" y="438912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Automated retraining triggers on threshold breach</a:t>
            </a:r>
            <a:endParaRPr lang="en-US" sz="900" dirty="0"/>
          </a:p>
        </p:txBody>
      </p:sp>
      <p:sp>
        <p:nvSpPr>
          <p:cNvPr id="46" name="Text 44"/>
          <p:cNvSpPr/>
          <p:nvPr/>
        </p:nvSpPr>
        <p:spPr>
          <a:xfrm>
            <a:off x="365760" y="484632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A/B testing framework for champion/challenger</a:t>
            </a:r>
            <a:endParaRPr lang="en-US" sz="900" dirty="0"/>
          </a:p>
        </p:txBody>
      </p:sp>
      <p:sp>
        <p:nvSpPr>
          <p:cNvPr id="47" name="Text 45"/>
          <p:cNvSpPr/>
          <p:nvPr/>
        </p:nvSpPr>
        <p:spPr>
          <a:xfrm>
            <a:off x="365760" y="530352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Cost tracking and resource optimization</a:t>
            </a:r>
            <a:endParaRPr lang="en-US" sz="9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0F24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0" y="-457200"/>
            <a:ext cx="4114800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2000" b="1" dirty="0">
                <a:solidFill>
                  <a:srgbClr val="17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22000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E07B3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320040" y="1005840"/>
            <a:ext cx="1463040" cy="292608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320040" y="1005840"/>
            <a:ext cx="1463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6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20040" y="1417320"/>
            <a:ext cx="6858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Governance</a:t>
            </a:r>
            <a:endParaRPr lang="en-US" sz="3800" dirty="0"/>
          </a:p>
        </p:txBody>
      </p:sp>
      <p:sp>
        <p:nvSpPr>
          <p:cNvPr id="7" name="Text 5"/>
          <p:cNvSpPr/>
          <p:nvPr/>
        </p:nvSpPr>
        <p:spPr>
          <a:xfrm>
            <a:off x="320040" y="2971800"/>
            <a:ext cx="6400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7FA8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Unity Catalog, Purview, Manta, DQ framework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20040" y="4663440"/>
            <a:ext cx="8503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2A5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Greenfield | Modern Data Platform | Databricks-primary v8.0</a:t>
            </a:r>
            <a:endParaRPr lang="en-US" sz="9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Architecture</a:t>
            </a:r>
            <a:endParaRPr lang="en-US" sz="2400" dirty="0"/>
          </a:p>
        </p:txBody>
      </p:sp>
      <p:pic>
        <p:nvPicPr>
          <p:cNvPr id="4" name="Image 0" descr="/sessions/upbeat-confident-dirac/svgs/slide_34_governan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94360"/>
            <a:ext cx="8503920" cy="443484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Unity Catalog — Hierarchy</a:t>
            </a:r>
            <a:endParaRPr lang="en-US" sz="2400" dirty="0"/>
          </a:p>
        </p:txBody>
      </p:sp>
      <p:pic>
        <p:nvPicPr>
          <p:cNvPr id="4" name="Image 0" descr="/sessions/upbeat-confident-dirac/svgs/slide_35_uc_hierarch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94360"/>
            <a:ext cx="8503920" cy="443484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Unity Catalog — Security Model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234440"/>
            <a:ext cx="1645920" cy="64008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365760" y="1234440"/>
            <a:ext cx="1645920" cy="274320"/>
          </a:xfrm>
          <a:prstGeom prst="rect">
            <a:avLst/>
          </a:prstGeom>
          <a:solidFill>
            <a:srgbClr val="005FA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438912" y="1261872"/>
            <a:ext cx="14996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USER/GROUP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20624" y="1536192"/>
            <a:ext cx="1536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Entra ID</a:t>
            </a:r>
            <a:endParaRPr lang="en-US" sz="750" dirty="0"/>
          </a:p>
        </p:txBody>
      </p:sp>
      <p:sp>
        <p:nvSpPr>
          <p:cNvPr id="8" name="Text 6"/>
          <p:cNvSpPr/>
          <p:nvPr/>
        </p:nvSpPr>
        <p:spPr>
          <a:xfrm>
            <a:off x="420624" y="1737360"/>
            <a:ext cx="1536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SCIM</a:t>
            </a:r>
            <a:endParaRPr lang="en-US" sz="750" dirty="0"/>
          </a:p>
        </p:txBody>
      </p:sp>
      <p:sp>
        <p:nvSpPr>
          <p:cNvPr id="9" name="Shape 7"/>
          <p:cNvSpPr/>
          <p:nvPr/>
        </p:nvSpPr>
        <p:spPr>
          <a:xfrm>
            <a:off x="2148840" y="1536192"/>
            <a:ext cx="45720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0" name="Text 8"/>
          <p:cNvSpPr/>
          <p:nvPr/>
        </p:nvSpPr>
        <p:spPr>
          <a:xfrm>
            <a:off x="2478024" y="144475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2697480" y="1234440"/>
            <a:ext cx="1645920" cy="64008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2697480" y="1234440"/>
            <a:ext cx="164592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3" name="Text 11"/>
          <p:cNvSpPr/>
          <p:nvPr/>
        </p:nvSpPr>
        <p:spPr>
          <a:xfrm>
            <a:off x="2770632" y="1261872"/>
            <a:ext cx="14996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UC GRANT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2752344" y="1536192"/>
            <a:ext cx="1536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SELECT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2752344" y="1737360"/>
            <a:ext cx="1536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MODIFY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4480560" y="1536192"/>
            <a:ext cx="45720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7" name="Text 15"/>
          <p:cNvSpPr/>
          <p:nvPr/>
        </p:nvSpPr>
        <p:spPr>
          <a:xfrm>
            <a:off x="4809744" y="144475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5029200" y="1234440"/>
            <a:ext cx="1645920" cy="640080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5029200" y="1234440"/>
            <a:ext cx="1645920" cy="274320"/>
          </a:xfrm>
          <a:prstGeom prst="rect">
            <a:avLst/>
          </a:prstGeom>
          <a:solidFill>
            <a:srgbClr val="C85E2B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0" name="Text 18"/>
          <p:cNvSpPr/>
          <p:nvPr/>
        </p:nvSpPr>
        <p:spPr>
          <a:xfrm>
            <a:off x="5102352" y="1261872"/>
            <a:ext cx="14996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TABLE ACCESS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5084064" y="1536192"/>
            <a:ext cx="1536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Row filter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5084064" y="1737360"/>
            <a:ext cx="1536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Column mask</a:t>
            </a:r>
            <a:endParaRPr lang="en-US" sz="750" dirty="0"/>
          </a:p>
        </p:txBody>
      </p:sp>
      <p:sp>
        <p:nvSpPr>
          <p:cNvPr id="23" name="Shape 21"/>
          <p:cNvSpPr/>
          <p:nvPr/>
        </p:nvSpPr>
        <p:spPr>
          <a:xfrm>
            <a:off x="6812280" y="1536192"/>
            <a:ext cx="45720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4" name="Text 22"/>
          <p:cNvSpPr/>
          <p:nvPr/>
        </p:nvSpPr>
        <p:spPr>
          <a:xfrm>
            <a:off x="7141464" y="144475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7360920" y="1234440"/>
            <a:ext cx="1691640" cy="64008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6" name="Shape 24"/>
          <p:cNvSpPr/>
          <p:nvPr/>
        </p:nvSpPr>
        <p:spPr>
          <a:xfrm>
            <a:off x="7360920" y="1234440"/>
            <a:ext cx="1691640" cy="274320"/>
          </a:xfrm>
          <a:prstGeom prst="rect">
            <a:avLst/>
          </a:prstGeom>
          <a:solidFill>
            <a:srgbClr val="5A1E5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7" name="Text 25"/>
          <p:cNvSpPr/>
          <p:nvPr/>
        </p:nvSpPr>
        <p:spPr>
          <a:xfrm>
            <a:off x="7434072" y="1261872"/>
            <a:ext cx="15453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7415784" y="1536192"/>
            <a:ext cx="15819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Controlled</a:t>
            </a:r>
            <a:endParaRPr lang="en-US" sz="750" dirty="0"/>
          </a:p>
        </p:txBody>
      </p:sp>
      <p:sp>
        <p:nvSpPr>
          <p:cNvPr id="29" name="Text 27"/>
          <p:cNvSpPr/>
          <p:nvPr/>
        </p:nvSpPr>
        <p:spPr>
          <a:xfrm>
            <a:off x="7415784" y="1737360"/>
            <a:ext cx="15819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</a:t>
            </a:r>
            <a:endParaRPr lang="en-US" sz="750" dirty="0"/>
          </a:p>
        </p:txBody>
      </p:sp>
      <p:sp>
        <p:nvSpPr>
          <p:cNvPr id="30" name="Text 28"/>
          <p:cNvSpPr/>
          <p:nvPr/>
        </p:nvSpPr>
        <p:spPr>
          <a:xfrm>
            <a:off x="365760" y="2103120"/>
            <a:ext cx="8412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Attribute-Based Access Control (ABAC) on tables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365760" y="2624328"/>
            <a:ext cx="8412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Column-level masking for PII (redaction, hashing)</a:t>
            </a:r>
            <a:endParaRPr lang="en-US" sz="900" dirty="0"/>
          </a:p>
        </p:txBody>
      </p:sp>
      <p:sp>
        <p:nvSpPr>
          <p:cNvPr id="32" name="Text 30"/>
          <p:cNvSpPr/>
          <p:nvPr/>
        </p:nvSpPr>
        <p:spPr>
          <a:xfrm>
            <a:off x="365760" y="3145536"/>
            <a:ext cx="8412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Row-level filtering for multi-tenant isolation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365760" y="3666744"/>
            <a:ext cx="8412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Inheritance from catalog → schema → table</a:t>
            </a:r>
            <a:endParaRPr lang="en-US" sz="900" dirty="0"/>
          </a:p>
        </p:txBody>
      </p:sp>
      <p:sp>
        <p:nvSpPr>
          <p:cNvPr id="34" name="Text 32"/>
          <p:cNvSpPr/>
          <p:nvPr/>
        </p:nvSpPr>
        <p:spPr>
          <a:xfrm>
            <a:off x="365760" y="4187952"/>
            <a:ext cx="8412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Audit log of all grant/revoke operations</a:t>
            </a:r>
            <a:endParaRPr lang="en-US" sz="9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Microsoft Purview Integration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520440" y="868680"/>
            <a:ext cx="2103120" cy="73152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3520440" y="868680"/>
            <a:ext cx="210312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3593592" y="896112"/>
            <a:ext cx="19568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MS PURVIEW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3575304" y="1170432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Map</a:t>
            </a:r>
            <a:endParaRPr lang="en-US" sz="750" dirty="0"/>
          </a:p>
        </p:txBody>
      </p:sp>
      <p:sp>
        <p:nvSpPr>
          <p:cNvPr id="8" name="Text 6"/>
          <p:cNvSpPr/>
          <p:nvPr/>
        </p:nvSpPr>
        <p:spPr>
          <a:xfrm>
            <a:off x="3575304" y="1371600"/>
            <a:ext cx="19933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</a:t>
            </a:r>
            <a:endParaRPr lang="en-US" sz="750" dirty="0"/>
          </a:p>
        </p:txBody>
      </p:sp>
      <p:sp>
        <p:nvSpPr>
          <p:cNvPr id="9" name="Shape 7"/>
          <p:cNvSpPr/>
          <p:nvPr/>
        </p:nvSpPr>
        <p:spPr>
          <a:xfrm>
            <a:off x="365760" y="2011680"/>
            <a:ext cx="1691640" cy="640080"/>
          </a:xfrm>
          <a:prstGeom prst="rect">
            <a:avLst/>
          </a:prstGeom>
          <a:solidFill>
            <a:srgbClr val="1B3A5C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365760" y="2011680"/>
            <a:ext cx="169164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1" name="Text 9"/>
          <p:cNvSpPr/>
          <p:nvPr/>
        </p:nvSpPr>
        <p:spPr>
          <a:xfrm>
            <a:off x="438912" y="2039112"/>
            <a:ext cx="15453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UNITY CATALOG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420624" y="2313432"/>
            <a:ext cx="15819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scanned</a:t>
            </a:r>
            <a:endParaRPr lang="en-US" sz="750" dirty="0"/>
          </a:p>
        </p:txBody>
      </p:sp>
      <p:sp>
        <p:nvSpPr>
          <p:cNvPr id="13" name="Shape 11"/>
          <p:cNvSpPr/>
          <p:nvPr/>
        </p:nvSpPr>
        <p:spPr>
          <a:xfrm>
            <a:off x="1216152" y="1783080"/>
            <a:ext cx="0" cy="228600"/>
          </a:xfrm>
          <a:prstGeom prst="line">
            <a:avLst/>
          </a:prstGeom>
          <a:noFill/>
          <a:ln w="127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Shape 12"/>
          <p:cNvSpPr/>
          <p:nvPr/>
        </p:nvSpPr>
        <p:spPr>
          <a:xfrm>
            <a:off x="2194560" y="2011680"/>
            <a:ext cx="1691640" cy="64008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5" name="Shape 13"/>
          <p:cNvSpPr/>
          <p:nvPr/>
        </p:nvSpPr>
        <p:spPr>
          <a:xfrm>
            <a:off x="2194560" y="2011680"/>
            <a:ext cx="1691640" cy="274320"/>
          </a:xfrm>
          <a:prstGeom prst="rect">
            <a:avLst/>
          </a:prstGeom>
          <a:solidFill>
            <a:srgbClr val="005FA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6" name="Text 14"/>
          <p:cNvSpPr/>
          <p:nvPr/>
        </p:nvSpPr>
        <p:spPr>
          <a:xfrm>
            <a:off x="2267712" y="2039112"/>
            <a:ext cx="15453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ADLS Gen2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2249424" y="2313432"/>
            <a:ext cx="15819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scanned</a:t>
            </a:r>
            <a:endParaRPr lang="en-US" sz="750" dirty="0"/>
          </a:p>
        </p:txBody>
      </p:sp>
      <p:sp>
        <p:nvSpPr>
          <p:cNvPr id="18" name="Shape 16"/>
          <p:cNvSpPr/>
          <p:nvPr/>
        </p:nvSpPr>
        <p:spPr>
          <a:xfrm>
            <a:off x="3044952" y="1783080"/>
            <a:ext cx="0" cy="228600"/>
          </a:xfrm>
          <a:prstGeom prst="line">
            <a:avLst/>
          </a:prstGeom>
          <a:noFill/>
          <a:ln w="127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4023360" y="2011680"/>
            <a:ext cx="1691640" cy="640080"/>
          </a:xfrm>
          <a:prstGeom prst="rect">
            <a:avLst/>
          </a:prstGeom>
          <a:solidFill>
            <a:srgbClr val="D97706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0" name="Shape 18"/>
          <p:cNvSpPr/>
          <p:nvPr/>
        </p:nvSpPr>
        <p:spPr>
          <a:xfrm>
            <a:off x="4023360" y="2011680"/>
            <a:ext cx="169164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1" name="Text 19"/>
          <p:cNvSpPr/>
          <p:nvPr/>
        </p:nvSpPr>
        <p:spPr>
          <a:xfrm>
            <a:off x="4096512" y="2039112"/>
            <a:ext cx="15453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MANTA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4078224" y="2313432"/>
            <a:ext cx="15819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scanned</a:t>
            </a:r>
            <a:endParaRPr lang="en-US" sz="750" dirty="0"/>
          </a:p>
        </p:txBody>
      </p:sp>
      <p:sp>
        <p:nvSpPr>
          <p:cNvPr id="23" name="Shape 21"/>
          <p:cNvSpPr/>
          <p:nvPr/>
        </p:nvSpPr>
        <p:spPr>
          <a:xfrm>
            <a:off x="4873752" y="1783080"/>
            <a:ext cx="0" cy="228600"/>
          </a:xfrm>
          <a:prstGeom prst="line">
            <a:avLst/>
          </a:prstGeom>
          <a:noFill/>
          <a:ln w="127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22"/>
          <p:cNvSpPr/>
          <p:nvPr/>
        </p:nvSpPr>
        <p:spPr>
          <a:xfrm>
            <a:off x="5852160" y="2011680"/>
            <a:ext cx="1691640" cy="64008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5" name="Shape 23"/>
          <p:cNvSpPr/>
          <p:nvPr/>
        </p:nvSpPr>
        <p:spPr>
          <a:xfrm>
            <a:off x="5852160" y="2011680"/>
            <a:ext cx="1691640" cy="274320"/>
          </a:xfrm>
          <a:prstGeom prst="rect">
            <a:avLst/>
          </a:prstGeom>
          <a:solidFill>
            <a:srgbClr val="5A1E5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6" name="Text 24"/>
          <p:cNvSpPr/>
          <p:nvPr/>
        </p:nvSpPr>
        <p:spPr>
          <a:xfrm>
            <a:off x="5925312" y="2039112"/>
            <a:ext cx="15453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 BI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5907024" y="2313432"/>
            <a:ext cx="15819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scanned</a:t>
            </a:r>
            <a:endParaRPr lang="en-US" sz="750" dirty="0"/>
          </a:p>
        </p:txBody>
      </p:sp>
      <p:sp>
        <p:nvSpPr>
          <p:cNvPr id="28" name="Shape 26"/>
          <p:cNvSpPr/>
          <p:nvPr/>
        </p:nvSpPr>
        <p:spPr>
          <a:xfrm>
            <a:off x="6702552" y="1783080"/>
            <a:ext cx="0" cy="228600"/>
          </a:xfrm>
          <a:prstGeom prst="line">
            <a:avLst/>
          </a:prstGeom>
          <a:noFill/>
          <a:ln w="127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9" name="Text 27"/>
          <p:cNvSpPr/>
          <p:nvPr/>
        </p:nvSpPr>
        <p:spPr>
          <a:xfrm>
            <a:off x="365760" y="3017520"/>
            <a:ext cx="8412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Sensitivity Labels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365760" y="3291840"/>
            <a:ext cx="8412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Public / Internal / Confidential / Restricted labels auto-applied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365760" y="3776472"/>
            <a:ext cx="8412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Labels flow to Unity Catalog column masks and Fabric</a:t>
            </a:r>
            <a:endParaRPr lang="en-US" sz="900" dirty="0"/>
          </a:p>
        </p:txBody>
      </p:sp>
      <p:sp>
        <p:nvSpPr>
          <p:cNvPr id="32" name="Text 30"/>
          <p:cNvSpPr/>
          <p:nvPr/>
        </p:nvSpPr>
        <p:spPr>
          <a:xfrm>
            <a:off x="365760" y="4261104"/>
            <a:ext cx="8412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Compliance reports generated for regulatory audits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365760" y="4745736"/>
            <a:ext cx="8412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Data discovery via Purview portal for data mesh</a:t>
            </a:r>
            <a:endParaRPr lang="en-US" sz="9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Manta Data Lineage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280160"/>
            <a:ext cx="1280160" cy="548640"/>
          </a:xfrm>
          <a:prstGeom prst="rect">
            <a:avLst/>
          </a:prstGeom>
          <a:solidFill>
            <a:srgbClr val="334155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365760" y="1280160"/>
            <a:ext cx="128016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438912" y="1307592"/>
            <a:ext cx="11338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20624" y="1581912"/>
            <a:ext cx="11704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On-Prem</a:t>
            </a:r>
            <a:endParaRPr lang="en-US" sz="750" dirty="0"/>
          </a:p>
        </p:txBody>
      </p:sp>
      <p:sp>
        <p:nvSpPr>
          <p:cNvPr id="8" name="Shape 6"/>
          <p:cNvSpPr/>
          <p:nvPr/>
        </p:nvSpPr>
        <p:spPr>
          <a:xfrm>
            <a:off x="1783080" y="1536192"/>
            <a:ext cx="36576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9" name="Text 7"/>
          <p:cNvSpPr/>
          <p:nvPr/>
        </p:nvSpPr>
        <p:spPr>
          <a:xfrm>
            <a:off x="2020824" y="144475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2286000" y="1280160"/>
            <a:ext cx="1280160" cy="548640"/>
          </a:xfrm>
          <a:prstGeom prst="rect">
            <a:avLst/>
          </a:prstGeom>
          <a:solidFill>
            <a:srgbClr val="0369A1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2286000" y="1280160"/>
            <a:ext cx="128016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2359152" y="1307592"/>
            <a:ext cx="11338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PIPELINES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2340864" y="1581912"/>
            <a:ext cx="11704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ADF</a:t>
            </a:r>
            <a:endParaRPr lang="en-US" sz="750" dirty="0"/>
          </a:p>
        </p:txBody>
      </p:sp>
      <p:sp>
        <p:nvSpPr>
          <p:cNvPr id="14" name="Shape 12"/>
          <p:cNvSpPr/>
          <p:nvPr/>
        </p:nvSpPr>
        <p:spPr>
          <a:xfrm>
            <a:off x="3703320" y="1536192"/>
            <a:ext cx="36576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5" name="Text 13"/>
          <p:cNvSpPr/>
          <p:nvPr/>
        </p:nvSpPr>
        <p:spPr>
          <a:xfrm>
            <a:off x="3941064" y="144475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4206240" y="1280160"/>
            <a:ext cx="1280160" cy="548640"/>
          </a:xfrm>
          <a:prstGeom prst="rect">
            <a:avLst/>
          </a:prstGeom>
          <a:solidFill>
            <a:srgbClr val="92400E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4206240" y="1280160"/>
            <a:ext cx="128016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8" name="Text 16"/>
          <p:cNvSpPr/>
          <p:nvPr/>
        </p:nvSpPr>
        <p:spPr>
          <a:xfrm>
            <a:off x="4279392" y="1307592"/>
            <a:ext cx="11338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BRONZE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4261104" y="1581912"/>
            <a:ext cx="11704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Raw</a:t>
            </a:r>
            <a:endParaRPr lang="en-US" sz="750" dirty="0"/>
          </a:p>
        </p:txBody>
      </p:sp>
      <p:sp>
        <p:nvSpPr>
          <p:cNvPr id="20" name="Shape 18"/>
          <p:cNvSpPr/>
          <p:nvPr/>
        </p:nvSpPr>
        <p:spPr>
          <a:xfrm>
            <a:off x="5623560" y="1536192"/>
            <a:ext cx="36576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1" name="Text 19"/>
          <p:cNvSpPr/>
          <p:nvPr/>
        </p:nvSpPr>
        <p:spPr>
          <a:xfrm>
            <a:off x="5861304" y="144475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6126480" y="1280160"/>
            <a:ext cx="1280160" cy="548640"/>
          </a:xfrm>
          <a:prstGeom prst="rect">
            <a:avLst/>
          </a:prstGeom>
          <a:solidFill>
            <a:srgbClr val="374151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3" name="Shape 21"/>
          <p:cNvSpPr/>
          <p:nvPr/>
        </p:nvSpPr>
        <p:spPr>
          <a:xfrm>
            <a:off x="6126480" y="1280160"/>
            <a:ext cx="128016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4" name="Text 22"/>
          <p:cNvSpPr/>
          <p:nvPr/>
        </p:nvSpPr>
        <p:spPr>
          <a:xfrm>
            <a:off x="6199632" y="1307592"/>
            <a:ext cx="11338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SILVER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6181344" y="1581912"/>
            <a:ext cx="11704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Clean</a:t>
            </a:r>
            <a:endParaRPr lang="en-US" sz="750" dirty="0"/>
          </a:p>
        </p:txBody>
      </p:sp>
      <p:sp>
        <p:nvSpPr>
          <p:cNvPr id="26" name="Shape 24"/>
          <p:cNvSpPr/>
          <p:nvPr/>
        </p:nvSpPr>
        <p:spPr>
          <a:xfrm>
            <a:off x="7543800" y="1536192"/>
            <a:ext cx="36576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7" name="Text 25"/>
          <p:cNvSpPr/>
          <p:nvPr/>
        </p:nvSpPr>
        <p:spPr>
          <a:xfrm>
            <a:off x="7781544" y="144475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8046720" y="1280160"/>
            <a:ext cx="1005840" cy="548640"/>
          </a:xfrm>
          <a:prstGeom prst="rect">
            <a:avLst/>
          </a:prstGeom>
          <a:solidFill>
            <a:srgbClr val="92500A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9" name="Shape 27"/>
          <p:cNvSpPr/>
          <p:nvPr/>
        </p:nvSpPr>
        <p:spPr>
          <a:xfrm>
            <a:off x="8046720" y="1280160"/>
            <a:ext cx="100584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0" name="Text 28"/>
          <p:cNvSpPr/>
          <p:nvPr/>
        </p:nvSpPr>
        <p:spPr>
          <a:xfrm>
            <a:off x="8119872" y="1307592"/>
            <a:ext cx="8595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GOLD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8101584" y="1581912"/>
            <a:ext cx="8961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Agg</a:t>
            </a:r>
            <a:endParaRPr lang="en-US" sz="750" dirty="0"/>
          </a:p>
        </p:txBody>
      </p:sp>
      <p:sp>
        <p:nvSpPr>
          <p:cNvPr id="32" name="Shape 30"/>
          <p:cNvSpPr/>
          <p:nvPr/>
        </p:nvSpPr>
        <p:spPr>
          <a:xfrm>
            <a:off x="8531352" y="1874520"/>
            <a:ext cx="36576" cy="365760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3" name="Text 31"/>
          <p:cNvSpPr/>
          <p:nvPr/>
        </p:nvSpPr>
        <p:spPr>
          <a:xfrm>
            <a:off x="8458200" y="2093976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000" dirty="0"/>
          </a:p>
        </p:txBody>
      </p:sp>
      <p:sp>
        <p:nvSpPr>
          <p:cNvPr id="34" name="Shape 32"/>
          <p:cNvSpPr/>
          <p:nvPr/>
        </p:nvSpPr>
        <p:spPr>
          <a:xfrm>
            <a:off x="8046720" y="2286000"/>
            <a:ext cx="1005840" cy="54864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5" name="Shape 33"/>
          <p:cNvSpPr/>
          <p:nvPr/>
        </p:nvSpPr>
        <p:spPr>
          <a:xfrm>
            <a:off x="8046720" y="2286000"/>
            <a:ext cx="1005840" cy="274320"/>
          </a:xfrm>
          <a:prstGeom prst="rect">
            <a:avLst/>
          </a:prstGeom>
          <a:solidFill>
            <a:srgbClr val="5A1E5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6" name="Text 34"/>
          <p:cNvSpPr/>
          <p:nvPr/>
        </p:nvSpPr>
        <p:spPr>
          <a:xfrm>
            <a:off x="8119872" y="2313432"/>
            <a:ext cx="8595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REPORTS</a:t>
            </a:r>
            <a:endParaRPr lang="en-US" sz="900" dirty="0"/>
          </a:p>
        </p:txBody>
      </p:sp>
      <p:sp>
        <p:nvSpPr>
          <p:cNvPr id="37" name="Text 35"/>
          <p:cNvSpPr/>
          <p:nvPr/>
        </p:nvSpPr>
        <p:spPr>
          <a:xfrm>
            <a:off x="8101584" y="2587752"/>
            <a:ext cx="8961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</a:t>
            </a:r>
            <a:endParaRPr lang="en-US" sz="750" dirty="0"/>
          </a:p>
        </p:txBody>
      </p:sp>
      <p:sp>
        <p:nvSpPr>
          <p:cNvPr id="38" name="Text 36"/>
          <p:cNvSpPr/>
          <p:nvPr/>
        </p:nvSpPr>
        <p:spPr>
          <a:xfrm>
            <a:off x="365760" y="3108960"/>
            <a:ext cx="8412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Column-Level Lineage Tracking</a:t>
            </a:r>
            <a:endParaRPr lang="en-US" sz="1000" dirty="0"/>
          </a:p>
        </p:txBody>
      </p:sp>
      <p:sp>
        <p:nvSpPr>
          <p:cNvPr id="39" name="Text 37"/>
          <p:cNvSpPr/>
          <p:nvPr/>
        </p:nvSpPr>
        <p:spPr>
          <a:xfrm>
            <a:off x="365760" y="3383280"/>
            <a:ext cx="8412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Source column → Bronze raw → Silver transformed → Gold aggregated</a:t>
            </a:r>
            <a:endParaRPr lang="en-US" sz="850" dirty="0"/>
          </a:p>
        </p:txBody>
      </p:sp>
      <p:sp>
        <p:nvSpPr>
          <p:cNvPr id="40" name="Text 38"/>
          <p:cNvSpPr/>
          <p:nvPr/>
        </p:nvSpPr>
        <p:spPr>
          <a:xfrm>
            <a:off x="365760" y="3867912"/>
            <a:ext cx="8412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Manta integrates Unity Catalog + ADF pipelines + Databricks jobs</a:t>
            </a:r>
            <a:endParaRPr lang="en-US" sz="850" dirty="0"/>
          </a:p>
        </p:txBody>
      </p:sp>
      <p:sp>
        <p:nvSpPr>
          <p:cNvPr id="41" name="Text 39"/>
          <p:cNvSpPr/>
          <p:nvPr/>
        </p:nvSpPr>
        <p:spPr>
          <a:xfrm>
            <a:off x="365760" y="4352544"/>
            <a:ext cx="8412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Impact analysis: which reports if source field changes?</a:t>
            </a:r>
            <a:endParaRPr lang="en-US" sz="850" dirty="0"/>
          </a:p>
        </p:txBody>
      </p:sp>
      <p:sp>
        <p:nvSpPr>
          <p:cNvPr id="42" name="Text 40"/>
          <p:cNvSpPr/>
          <p:nvPr/>
        </p:nvSpPr>
        <p:spPr>
          <a:xfrm>
            <a:off x="365760" y="4837176"/>
            <a:ext cx="8412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Data quality cascade: detect upstream issue, auto-alert downstream</a:t>
            </a:r>
            <a:endParaRPr lang="en-US" sz="850" dirty="0"/>
          </a:p>
        </p:txBody>
      </p:sp>
      <p:sp>
        <p:nvSpPr>
          <p:cNvPr id="43" name="Text 41"/>
          <p:cNvSpPr/>
          <p:nvPr/>
        </p:nvSpPr>
        <p:spPr>
          <a:xfrm>
            <a:off x="365760" y="5321808"/>
            <a:ext cx="8412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GDPR/privacy traceability for right-to-be-forgotten requests</a:t>
            </a:r>
            <a:endParaRPr lang="en-US" sz="85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Quality Framework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234440"/>
            <a:ext cx="2743200" cy="3200400"/>
          </a:xfrm>
          <a:prstGeom prst="rect">
            <a:avLst/>
          </a:prstGeom>
          <a:solidFill>
            <a:srgbClr val="0369A1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365760" y="1234440"/>
            <a:ext cx="274320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438912" y="1261872"/>
            <a:ext cx="25968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DETECTION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20624" y="1536192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DLT expectations</a:t>
            </a:r>
            <a:endParaRPr lang="en-US" sz="750" dirty="0"/>
          </a:p>
        </p:txBody>
      </p:sp>
      <p:sp>
        <p:nvSpPr>
          <p:cNvPr id="8" name="Text 6"/>
          <p:cNvSpPr/>
          <p:nvPr/>
        </p:nvSpPr>
        <p:spPr>
          <a:xfrm>
            <a:off x="420624" y="1737360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Great Expectations</a:t>
            </a:r>
            <a:endParaRPr lang="en-US" sz="750" dirty="0"/>
          </a:p>
        </p:txBody>
      </p:sp>
      <p:sp>
        <p:nvSpPr>
          <p:cNvPr id="9" name="Text 7"/>
          <p:cNvSpPr/>
          <p:nvPr/>
        </p:nvSpPr>
        <p:spPr>
          <a:xfrm>
            <a:off x="420624" y="1938528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ML-based anomalies</a:t>
            </a:r>
            <a:endParaRPr lang="en-US" sz="750" dirty="0"/>
          </a:p>
        </p:txBody>
      </p:sp>
      <p:sp>
        <p:nvSpPr>
          <p:cNvPr id="10" name="Shape 8"/>
          <p:cNvSpPr/>
          <p:nvPr/>
        </p:nvSpPr>
        <p:spPr>
          <a:xfrm>
            <a:off x="3291840" y="1234440"/>
            <a:ext cx="2743200" cy="320040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3291840" y="1234440"/>
            <a:ext cx="274320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3364992" y="1261872"/>
            <a:ext cx="25968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MEASUREMENT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346704" y="1536192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DQ score per table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3346704" y="1737360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Sector KPI dashboard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3346704" y="1938528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SLO compliance %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6217920" y="1234440"/>
            <a:ext cx="2743200" cy="3200400"/>
          </a:xfrm>
          <a:prstGeom prst="rect">
            <a:avLst/>
          </a:prstGeom>
          <a:solidFill>
            <a:srgbClr val="D97706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6217920" y="1234440"/>
            <a:ext cx="274320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8" name="Text 16"/>
          <p:cNvSpPr/>
          <p:nvPr/>
        </p:nvSpPr>
        <p:spPr>
          <a:xfrm>
            <a:off x="6291072" y="1261872"/>
            <a:ext cx="25968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REMEDIATION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6272784" y="1536192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Auto-alert steward</a:t>
            </a:r>
            <a:endParaRPr lang="en-US" sz="750" dirty="0"/>
          </a:p>
        </p:txBody>
      </p:sp>
      <p:sp>
        <p:nvSpPr>
          <p:cNvPr id="20" name="Text 18"/>
          <p:cNvSpPr/>
          <p:nvPr/>
        </p:nvSpPr>
        <p:spPr>
          <a:xfrm>
            <a:off x="6272784" y="1737360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SLA enforcement</a:t>
            </a:r>
            <a:endParaRPr lang="en-US" sz="750" dirty="0"/>
          </a:p>
        </p:txBody>
      </p:sp>
      <p:sp>
        <p:nvSpPr>
          <p:cNvPr id="21" name="Text 19"/>
          <p:cNvSpPr/>
          <p:nvPr/>
        </p:nvSpPr>
        <p:spPr>
          <a:xfrm>
            <a:off x="6272784" y="1938528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Root cause analysis</a:t>
            </a:r>
            <a:endParaRPr lang="en-US" sz="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F24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0" y="-457200"/>
            <a:ext cx="4114800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2000" b="1" dirty="0">
                <a:solidFill>
                  <a:srgbClr val="17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2000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E07B3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320040" y="1005840"/>
            <a:ext cx="1463040" cy="292608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320040" y="1005840"/>
            <a:ext cx="1463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1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20040" y="1417320"/>
            <a:ext cx="6858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Context &amp; Strategic Drivers</a:t>
            </a:r>
            <a:endParaRPr lang="en-US" sz="3800" dirty="0"/>
          </a:p>
        </p:txBody>
      </p:sp>
      <p:sp>
        <p:nvSpPr>
          <p:cNvPr id="7" name="Text 5"/>
          <p:cNvSpPr/>
          <p:nvPr/>
        </p:nvSpPr>
        <p:spPr>
          <a:xfrm>
            <a:off x="320040" y="2971800"/>
            <a:ext cx="6400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7FA8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 mandate and architectural principles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20040" y="4663440"/>
            <a:ext cx="8503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2A5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Greenfield | Modern Data Platform | Databricks-primary v8.0</a:t>
            </a:r>
            <a:endParaRPr lang="en-US" sz="9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0F24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0" y="-457200"/>
            <a:ext cx="4114800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2000" b="1" dirty="0">
                <a:solidFill>
                  <a:srgbClr val="17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22000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E07B3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320040" y="1005840"/>
            <a:ext cx="1463040" cy="292608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320040" y="1005840"/>
            <a:ext cx="1463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7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20040" y="1417320"/>
            <a:ext cx="6858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 &amp; Compliance</a:t>
            </a:r>
            <a:endParaRPr lang="en-US" sz="3800" dirty="0"/>
          </a:p>
        </p:txBody>
      </p:sp>
      <p:sp>
        <p:nvSpPr>
          <p:cNvPr id="7" name="Text 5"/>
          <p:cNvSpPr/>
          <p:nvPr/>
        </p:nvSpPr>
        <p:spPr>
          <a:xfrm>
            <a:off x="320040" y="2971800"/>
            <a:ext cx="6400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7FA8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Defense in depth, identity, encryption, regulatory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20040" y="4663440"/>
            <a:ext cx="8503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2A5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Greenfield | Modern Data Platform | Databricks-primary v8.0</a:t>
            </a:r>
            <a:endParaRPr lang="en-US" sz="9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 Architecture</a:t>
            </a:r>
            <a:endParaRPr lang="en-US" sz="2400" dirty="0"/>
          </a:p>
        </p:txBody>
      </p:sp>
      <p:pic>
        <p:nvPicPr>
          <p:cNvPr id="4" name="Image 0" descr="/sessions/upbeat-confident-dirac/svgs/slide_41_securi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94360"/>
            <a:ext cx="8503920" cy="443484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Identity &amp; Access Management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234440"/>
            <a:ext cx="1645920" cy="64008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365760" y="1234440"/>
            <a:ext cx="1645920" cy="274320"/>
          </a:xfrm>
          <a:prstGeom prst="rect">
            <a:avLst/>
          </a:prstGeom>
          <a:solidFill>
            <a:srgbClr val="005FA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438912" y="1261872"/>
            <a:ext cx="14996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ENTRA ID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20624" y="1536192"/>
            <a:ext cx="1536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Users/Groups</a:t>
            </a:r>
            <a:endParaRPr lang="en-US" sz="750" dirty="0"/>
          </a:p>
        </p:txBody>
      </p:sp>
      <p:sp>
        <p:nvSpPr>
          <p:cNvPr id="8" name="Text 6"/>
          <p:cNvSpPr/>
          <p:nvPr/>
        </p:nvSpPr>
        <p:spPr>
          <a:xfrm>
            <a:off x="420624" y="1737360"/>
            <a:ext cx="1536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MFA enabled</a:t>
            </a:r>
            <a:endParaRPr lang="en-US" sz="750" dirty="0"/>
          </a:p>
        </p:txBody>
      </p:sp>
      <p:sp>
        <p:nvSpPr>
          <p:cNvPr id="9" name="Shape 7"/>
          <p:cNvSpPr/>
          <p:nvPr/>
        </p:nvSpPr>
        <p:spPr>
          <a:xfrm>
            <a:off x="2148840" y="1536192"/>
            <a:ext cx="45720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0" name="Text 8"/>
          <p:cNvSpPr/>
          <p:nvPr/>
        </p:nvSpPr>
        <p:spPr>
          <a:xfrm>
            <a:off x="2478024" y="144475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2697480" y="1234440"/>
            <a:ext cx="1645920" cy="64008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2697480" y="1234440"/>
            <a:ext cx="164592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3" name="Text 11"/>
          <p:cNvSpPr/>
          <p:nvPr/>
        </p:nvSpPr>
        <p:spPr>
          <a:xfrm>
            <a:off x="2770632" y="1261872"/>
            <a:ext cx="14996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SCIM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2752344" y="1536192"/>
            <a:ext cx="1536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Provisioning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2752344" y="1737360"/>
            <a:ext cx="1536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Sync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4480560" y="1536192"/>
            <a:ext cx="45720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7" name="Text 15"/>
          <p:cNvSpPr/>
          <p:nvPr/>
        </p:nvSpPr>
        <p:spPr>
          <a:xfrm>
            <a:off x="4809744" y="144475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5029200" y="1234440"/>
            <a:ext cx="1645920" cy="640080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5029200" y="1234440"/>
            <a:ext cx="1645920" cy="274320"/>
          </a:xfrm>
          <a:prstGeom prst="rect">
            <a:avLst/>
          </a:prstGeom>
          <a:solidFill>
            <a:srgbClr val="C85E2B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0" name="Text 18"/>
          <p:cNvSpPr/>
          <p:nvPr/>
        </p:nvSpPr>
        <p:spPr>
          <a:xfrm>
            <a:off x="5102352" y="1261872"/>
            <a:ext cx="14996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DATABRICKS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5084064" y="1536192"/>
            <a:ext cx="1536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Workspace groups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5084064" y="1737360"/>
            <a:ext cx="15361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Groups</a:t>
            </a:r>
            <a:endParaRPr lang="en-US" sz="750" dirty="0"/>
          </a:p>
        </p:txBody>
      </p:sp>
      <p:sp>
        <p:nvSpPr>
          <p:cNvPr id="23" name="Shape 21"/>
          <p:cNvSpPr/>
          <p:nvPr/>
        </p:nvSpPr>
        <p:spPr>
          <a:xfrm>
            <a:off x="6812280" y="1536192"/>
            <a:ext cx="45720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4" name="Text 22"/>
          <p:cNvSpPr/>
          <p:nvPr/>
        </p:nvSpPr>
        <p:spPr>
          <a:xfrm>
            <a:off x="7141464" y="144475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7360920" y="1234440"/>
            <a:ext cx="1691640" cy="64008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6" name="Shape 24"/>
          <p:cNvSpPr/>
          <p:nvPr/>
        </p:nvSpPr>
        <p:spPr>
          <a:xfrm>
            <a:off x="7360920" y="1234440"/>
            <a:ext cx="1691640" cy="274320"/>
          </a:xfrm>
          <a:prstGeom prst="rect">
            <a:avLst/>
          </a:prstGeom>
          <a:solidFill>
            <a:srgbClr val="5A1E5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7" name="Text 25"/>
          <p:cNvSpPr/>
          <p:nvPr/>
        </p:nvSpPr>
        <p:spPr>
          <a:xfrm>
            <a:off x="7434072" y="1261872"/>
            <a:ext cx="15453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UC GRANTS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7415784" y="1536192"/>
            <a:ext cx="15819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Permissions</a:t>
            </a:r>
            <a:endParaRPr lang="en-US" sz="750" dirty="0"/>
          </a:p>
        </p:txBody>
      </p:sp>
      <p:sp>
        <p:nvSpPr>
          <p:cNvPr id="29" name="Text 27"/>
          <p:cNvSpPr/>
          <p:nvPr/>
        </p:nvSpPr>
        <p:spPr>
          <a:xfrm>
            <a:off x="7415784" y="1737360"/>
            <a:ext cx="158191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</a:t>
            </a:r>
            <a:endParaRPr lang="en-US" sz="750" dirty="0"/>
          </a:p>
        </p:txBody>
      </p:sp>
      <p:sp>
        <p:nvSpPr>
          <p:cNvPr id="30" name="Text 28"/>
          <p:cNvSpPr/>
          <p:nvPr/>
        </p:nvSpPr>
        <p:spPr>
          <a:xfrm>
            <a:off x="365760" y="2103120"/>
            <a:ext cx="8412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Access Control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365760" y="2377440"/>
            <a:ext cx="8412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Privileged Identity Management (PIM) for admin roles</a:t>
            </a:r>
            <a:endParaRPr lang="en-US" sz="900" dirty="0"/>
          </a:p>
        </p:txBody>
      </p:sp>
      <p:sp>
        <p:nvSpPr>
          <p:cNvPr id="32" name="Text 30"/>
          <p:cNvSpPr/>
          <p:nvPr/>
        </p:nvSpPr>
        <p:spPr>
          <a:xfrm>
            <a:off x="365760" y="2898648"/>
            <a:ext cx="8412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Conditional Access policies (IP, device, location, risk-based)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365760" y="3419856"/>
            <a:ext cx="8412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Service Principal authentication for CI/CD pipelines</a:t>
            </a:r>
            <a:endParaRPr lang="en-US" sz="900" dirty="0"/>
          </a:p>
        </p:txBody>
      </p:sp>
      <p:sp>
        <p:nvSpPr>
          <p:cNvPr id="34" name="Text 32"/>
          <p:cNvSpPr/>
          <p:nvPr/>
        </p:nvSpPr>
        <p:spPr>
          <a:xfrm>
            <a:off x="365760" y="3941064"/>
            <a:ext cx="8412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Token-based authentication (no passwords in code)</a:t>
            </a:r>
            <a:endParaRPr lang="en-US" sz="900" dirty="0"/>
          </a:p>
        </p:txBody>
      </p:sp>
      <p:sp>
        <p:nvSpPr>
          <p:cNvPr id="35" name="Text 33"/>
          <p:cNvSpPr/>
          <p:nvPr/>
        </p:nvSpPr>
        <p:spPr>
          <a:xfrm>
            <a:off x="365760" y="4462272"/>
            <a:ext cx="84124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Audit log of all authentication attempts + permission changes</a:t>
            </a:r>
            <a:endParaRPr lang="en-US" sz="9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Network Security Architecture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188720"/>
            <a:ext cx="2560320" cy="2560320"/>
          </a:xfrm>
          <a:prstGeom prst="rect">
            <a:avLst/>
          </a:prstGeom>
          <a:solidFill>
            <a:srgbClr val="E0E7FF"/>
          </a:solidFill>
          <a:ln w="25400">
            <a:solidFill>
              <a:srgbClr val="0078D4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365760" y="1234440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078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HUB VNet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155448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Firewall</a:t>
            </a:r>
            <a:endParaRPr lang="en-US" sz="800" dirty="0"/>
          </a:p>
          <a:p>
            <a:pPr marL="0" indent="0" algn="ctr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(central egress)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457200" y="219456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Bastion</a:t>
            </a:r>
            <a:endParaRPr lang="en-US" sz="800" dirty="0"/>
          </a:p>
          <a:p>
            <a:pPr marL="0" indent="0" algn="ctr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(jump host)</a:t>
            </a:r>
            <a:endParaRPr lang="en-US" sz="800" dirty="0"/>
          </a:p>
        </p:txBody>
      </p:sp>
      <p:sp>
        <p:nvSpPr>
          <p:cNvPr id="8" name="Shape 6"/>
          <p:cNvSpPr/>
          <p:nvPr/>
        </p:nvSpPr>
        <p:spPr>
          <a:xfrm>
            <a:off x="3063240" y="2450592"/>
            <a:ext cx="64008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9" name="Text 7"/>
          <p:cNvSpPr/>
          <p:nvPr/>
        </p:nvSpPr>
        <p:spPr>
          <a:xfrm>
            <a:off x="3575304" y="235915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840480" y="1188720"/>
            <a:ext cx="4937760" cy="2560320"/>
          </a:xfrm>
          <a:prstGeom prst="rect">
            <a:avLst/>
          </a:prstGeom>
          <a:solidFill>
            <a:srgbClr val="FEF3C7"/>
          </a:solidFill>
          <a:ln w="25400">
            <a:solidFill>
              <a:srgbClr val="D97706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Text 9"/>
          <p:cNvSpPr/>
          <p:nvPr/>
        </p:nvSpPr>
        <p:spPr>
          <a:xfrm>
            <a:off x="3840480" y="1234440"/>
            <a:ext cx="4937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D9770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SPOKE VNet (Databricks ADB-managed)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3977640" y="1554480"/>
            <a:ext cx="46634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NSGs (Ingress/Egress rules)</a:t>
            </a:r>
            <a:endParaRPr lang="en-US" sz="800" dirty="0"/>
          </a:p>
          <a:p>
            <a:pPr marL="0" indent="0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UDRs (0.0.0.0/0 → Firewall)</a:t>
            </a:r>
            <a:endParaRPr lang="en-US" sz="800" dirty="0"/>
          </a:p>
          <a:p>
            <a:pPr marL="0" indent="0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DNS zones</a:t>
            </a:r>
            <a:endParaRPr lang="en-US" sz="800" dirty="0"/>
          </a:p>
          <a:p>
            <a:pPr marL="0" indent="0">
              <a:buNone/>
            </a:pPr>
            <a:r>
              <a:rPr lang="en-US" sz="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Link endpoints</a:t>
            </a:r>
            <a:endParaRPr lang="en-US" sz="800" dirty="0"/>
          </a:p>
        </p:txBody>
      </p:sp>
      <p:sp>
        <p:nvSpPr>
          <p:cNvPr id="13" name="Shape 11"/>
          <p:cNvSpPr/>
          <p:nvPr/>
        </p:nvSpPr>
        <p:spPr>
          <a:xfrm>
            <a:off x="365760" y="3977640"/>
            <a:ext cx="2560320" cy="731520"/>
          </a:xfrm>
          <a:prstGeom prst="rect">
            <a:avLst/>
          </a:prstGeom>
          <a:solidFill>
            <a:srgbClr val="334155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4" name="Text 12"/>
          <p:cNvSpPr/>
          <p:nvPr/>
        </p:nvSpPr>
        <p:spPr>
          <a:xfrm>
            <a:off x="365760" y="3977640"/>
            <a:ext cx="25603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On-Premises</a:t>
            </a:r>
            <a:endParaRPr lang="en-US" sz="800" dirty="0"/>
          </a:p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(ExpressRoute)</a:t>
            </a:r>
            <a:endParaRPr lang="en-US" sz="800" dirty="0"/>
          </a:p>
        </p:txBody>
      </p:sp>
      <p:sp>
        <p:nvSpPr>
          <p:cNvPr id="15" name="Shape 13"/>
          <p:cNvSpPr/>
          <p:nvPr/>
        </p:nvSpPr>
        <p:spPr>
          <a:xfrm>
            <a:off x="1627632" y="3886200"/>
            <a:ext cx="36576" cy="91440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6" name="Text 14"/>
          <p:cNvSpPr/>
          <p:nvPr/>
        </p:nvSpPr>
        <p:spPr>
          <a:xfrm>
            <a:off x="1554480" y="3831336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Encryption &amp; Key Management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365760" y="1097280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Encryption at Rest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365760" y="137160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ADLS Gen2: BYOK with Key Vault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65760" y="182880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Databricks workspace: CMK for disks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365760" y="228600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Event Hubs: managed encryption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365760" y="274320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Log Analytics: service-managed keys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4663440" y="1097280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Encryption in Transit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663440" y="137160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TLS 1.2+ for all connections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4663440" y="182880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Private Link for Azure services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4663440" y="228600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VNet Service Endpoints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4663440" y="2743200"/>
            <a:ext cx="4114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ExpressRoute for on-prem connectivity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365760" y="3474720"/>
            <a:ext cx="8412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Vault Hierarchy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365760" y="374904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Prod Key Vault (Canada Central) ↔ Secrets, keys, certificates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365760" y="420624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DR Key Vault (Canada East) — geo-replicated for failover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365760" y="466344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Databricks Secret Scope → Key Vault integration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365760" y="512064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ADF + SAS Viya authentication via Key Vault references</a:t>
            </a:r>
            <a:endParaRPr lang="en-US" sz="9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Regulatory Compliance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234440"/>
            <a:ext cx="2743200" cy="3200400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365760" y="1234440"/>
            <a:ext cx="2743200" cy="274320"/>
          </a:xfrm>
          <a:prstGeom prst="rect">
            <a:avLst/>
          </a:prstGeom>
          <a:solidFill>
            <a:srgbClr val="C85E2B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438912" y="1261872"/>
            <a:ext cx="25968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AMF (Autorité des marchés financiers)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20624" y="1536192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protection requirements</a:t>
            </a:r>
            <a:endParaRPr lang="en-US" sz="750" dirty="0"/>
          </a:p>
        </p:txBody>
      </p:sp>
      <p:sp>
        <p:nvSpPr>
          <p:cNvPr id="8" name="Text 6"/>
          <p:cNvSpPr/>
          <p:nvPr/>
        </p:nvSpPr>
        <p:spPr>
          <a:xfrm>
            <a:off x="420624" y="1737360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 trail logging</a:t>
            </a:r>
            <a:endParaRPr lang="en-US" sz="750" dirty="0"/>
          </a:p>
        </p:txBody>
      </p:sp>
      <p:sp>
        <p:nvSpPr>
          <p:cNvPr id="9" name="Text 7"/>
          <p:cNvSpPr/>
          <p:nvPr/>
        </p:nvSpPr>
        <p:spPr>
          <a:xfrm>
            <a:off x="420624" y="1938528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Access controls</a:t>
            </a:r>
            <a:endParaRPr lang="en-US" sz="750" dirty="0"/>
          </a:p>
        </p:txBody>
      </p:sp>
      <p:sp>
        <p:nvSpPr>
          <p:cNvPr id="10" name="Shape 8"/>
          <p:cNvSpPr/>
          <p:nvPr/>
        </p:nvSpPr>
        <p:spPr>
          <a:xfrm>
            <a:off x="3291840" y="1234440"/>
            <a:ext cx="2743200" cy="320040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3291840" y="1234440"/>
            <a:ext cx="2743200" cy="274320"/>
          </a:xfrm>
          <a:prstGeom prst="rect">
            <a:avLst/>
          </a:prstGeom>
          <a:solidFill>
            <a:srgbClr val="5A1E5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3364992" y="1261872"/>
            <a:ext cx="25968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OSFI (Office of the Superintendent)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346704" y="1536192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 continuity planning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3346704" y="1737360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 testing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3346704" y="1938528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 assessments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6217920" y="1234440"/>
            <a:ext cx="2743200" cy="320040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6217920" y="1234440"/>
            <a:ext cx="274320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8" name="Text 16"/>
          <p:cNvSpPr/>
          <p:nvPr/>
        </p:nvSpPr>
        <p:spPr>
          <a:xfrm>
            <a:off x="6291072" y="1261872"/>
            <a:ext cx="25968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Law 25 (Loi 25 - Quebec privacy)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6272784" y="1536192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Consent management</a:t>
            </a:r>
            <a:endParaRPr lang="en-US" sz="750" dirty="0"/>
          </a:p>
        </p:txBody>
      </p:sp>
      <p:sp>
        <p:nvSpPr>
          <p:cNvPr id="20" name="Text 18"/>
          <p:cNvSpPr/>
          <p:nvPr/>
        </p:nvSpPr>
        <p:spPr>
          <a:xfrm>
            <a:off x="6272784" y="1737360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minimization</a:t>
            </a:r>
            <a:endParaRPr lang="en-US" sz="750" dirty="0"/>
          </a:p>
        </p:txBody>
      </p:sp>
      <p:sp>
        <p:nvSpPr>
          <p:cNvPr id="21" name="Text 19"/>
          <p:cNvSpPr/>
          <p:nvPr/>
        </p:nvSpPr>
        <p:spPr>
          <a:xfrm>
            <a:off x="6272784" y="1938528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Right to deletion</a:t>
            </a:r>
            <a:endParaRPr lang="en-US" sz="75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0F24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0" y="-457200"/>
            <a:ext cx="4114800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2000" b="1" dirty="0">
                <a:solidFill>
                  <a:srgbClr val="17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22000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E07B3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320040" y="1005840"/>
            <a:ext cx="1463040" cy="292608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320040" y="1005840"/>
            <a:ext cx="1463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8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20040" y="1417320"/>
            <a:ext cx="6858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FinOps &amp; Operations</a:t>
            </a:r>
            <a:endParaRPr lang="en-US" sz="3800" dirty="0"/>
          </a:p>
        </p:txBody>
      </p:sp>
      <p:sp>
        <p:nvSpPr>
          <p:cNvPr id="7" name="Text 5"/>
          <p:cNvSpPr/>
          <p:nvPr/>
        </p:nvSpPr>
        <p:spPr>
          <a:xfrm>
            <a:off x="320040" y="2971800"/>
            <a:ext cx="6400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7FA8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 management, monitoring, disaster recovery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20040" y="4663440"/>
            <a:ext cx="8503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2A5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Greenfield | Modern Data Platform | Databricks-primary v8.0</a:t>
            </a:r>
            <a:endParaRPr lang="en-US" sz="9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FinOps Architecture</a:t>
            </a:r>
            <a:endParaRPr lang="en-US" sz="2400" dirty="0"/>
          </a:p>
        </p:txBody>
      </p:sp>
      <p:pic>
        <p:nvPicPr>
          <p:cNvPr id="4" name="Image 0" descr="/sessions/upbeat-confident-dirac/svgs/slide_47_finop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94360"/>
            <a:ext cx="8503920" cy="443484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Monitoring &amp; Observability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280160"/>
            <a:ext cx="2743200" cy="777240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365760" y="1280160"/>
            <a:ext cx="2743200" cy="274320"/>
          </a:xfrm>
          <a:prstGeom prst="rect">
            <a:avLst/>
          </a:prstGeom>
          <a:solidFill>
            <a:srgbClr val="C85E2B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438912" y="1307592"/>
            <a:ext cx="25968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DATABRICKS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20624" y="1581912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tables</a:t>
            </a:r>
            <a:endParaRPr lang="en-US" sz="750" dirty="0"/>
          </a:p>
        </p:txBody>
      </p:sp>
      <p:sp>
        <p:nvSpPr>
          <p:cNvPr id="8" name="Text 6"/>
          <p:cNvSpPr/>
          <p:nvPr/>
        </p:nvSpPr>
        <p:spPr>
          <a:xfrm>
            <a:off x="420624" y="1783080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Job runs</a:t>
            </a:r>
            <a:endParaRPr lang="en-US" sz="750" dirty="0"/>
          </a:p>
        </p:txBody>
      </p:sp>
      <p:sp>
        <p:nvSpPr>
          <p:cNvPr id="9" name="Text 7"/>
          <p:cNvSpPr/>
          <p:nvPr/>
        </p:nvSpPr>
        <p:spPr>
          <a:xfrm>
            <a:off x="420624" y="1984248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Queries</a:t>
            </a:r>
            <a:endParaRPr lang="en-US" sz="750" dirty="0"/>
          </a:p>
        </p:txBody>
      </p:sp>
      <p:sp>
        <p:nvSpPr>
          <p:cNvPr id="10" name="Shape 8"/>
          <p:cNvSpPr/>
          <p:nvPr/>
        </p:nvSpPr>
        <p:spPr>
          <a:xfrm>
            <a:off x="3291840" y="1280160"/>
            <a:ext cx="2743200" cy="77724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3291840" y="1280160"/>
            <a:ext cx="2743200" cy="274320"/>
          </a:xfrm>
          <a:prstGeom prst="rect">
            <a:avLst/>
          </a:prstGeom>
          <a:solidFill>
            <a:srgbClr val="005FA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3364992" y="1307592"/>
            <a:ext cx="25968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AZURE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346704" y="1581912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Metrics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3346704" y="1783080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Logs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3346704" y="1984248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Traces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6217920" y="1280160"/>
            <a:ext cx="2743200" cy="77724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7" name="Shape 15"/>
          <p:cNvSpPr/>
          <p:nvPr/>
        </p:nvSpPr>
        <p:spPr>
          <a:xfrm>
            <a:off x="6217920" y="1280160"/>
            <a:ext cx="274320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8" name="Text 16"/>
          <p:cNvSpPr/>
          <p:nvPr/>
        </p:nvSpPr>
        <p:spPr>
          <a:xfrm>
            <a:off x="6291072" y="1307592"/>
            <a:ext cx="25968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6272784" y="1581912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 metrics</a:t>
            </a:r>
            <a:endParaRPr lang="en-US" sz="750" dirty="0"/>
          </a:p>
        </p:txBody>
      </p:sp>
      <p:sp>
        <p:nvSpPr>
          <p:cNvPr id="20" name="Text 18"/>
          <p:cNvSpPr/>
          <p:nvPr/>
        </p:nvSpPr>
        <p:spPr>
          <a:xfrm>
            <a:off x="6272784" y="1783080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DQ scores</a:t>
            </a:r>
            <a:endParaRPr lang="en-US" sz="750" dirty="0"/>
          </a:p>
        </p:txBody>
      </p:sp>
      <p:sp>
        <p:nvSpPr>
          <p:cNvPr id="21" name="Text 19"/>
          <p:cNvSpPr/>
          <p:nvPr/>
        </p:nvSpPr>
        <p:spPr>
          <a:xfrm>
            <a:off x="6272784" y="1984248"/>
            <a:ext cx="26334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SLA %</a:t>
            </a:r>
            <a:endParaRPr lang="en-US" sz="750" dirty="0"/>
          </a:p>
        </p:txBody>
      </p:sp>
      <p:sp>
        <p:nvSpPr>
          <p:cNvPr id="22" name="Shape 20"/>
          <p:cNvSpPr/>
          <p:nvPr/>
        </p:nvSpPr>
        <p:spPr>
          <a:xfrm>
            <a:off x="3090672" y="2103120"/>
            <a:ext cx="36576" cy="365760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3" name="Text 21"/>
          <p:cNvSpPr/>
          <p:nvPr/>
        </p:nvSpPr>
        <p:spPr>
          <a:xfrm>
            <a:off x="3017520" y="2322576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365760" y="2514600"/>
            <a:ext cx="5486400" cy="685800"/>
          </a:xfrm>
          <a:prstGeom prst="rect">
            <a:avLst/>
          </a:prstGeom>
          <a:solidFill>
            <a:srgbClr val="1B3A5C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5" name="Shape 23"/>
          <p:cNvSpPr/>
          <p:nvPr/>
        </p:nvSpPr>
        <p:spPr>
          <a:xfrm>
            <a:off x="365760" y="2514600"/>
            <a:ext cx="548640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6" name="Text 24"/>
          <p:cNvSpPr/>
          <p:nvPr/>
        </p:nvSpPr>
        <p:spPr>
          <a:xfrm>
            <a:off x="438912" y="2542032"/>
            <a:ext cx="53400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 ANALYTICS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420624" y="2816352"/>
            <a:ext cx="53766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Workspace</a:t>
            </a:r>
            <a:endParaRPr lang="en-US" sz="750" dirty="0"/>
          </a:p>
        </p:txBody>
      </p:sp>
      <p:sp>
        <p:nvSpPr>
          <p:cNvPr id="28" name="Text 26"/>
          <p:cNvSpPr/>
          <p:nvPr/>
        </p:nvSpPr>
        <p:spPr>
          <a:xfrm>
            <a:off x="420624" y="3017520"/>
            <a:ext cx="53766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KQL queries</a:t>
            </a:r>
            <a:endParaRPr lang="en-US" sz="750" dirty="0"/>
          </a:p>
        </p:txBody>
      </p:sp>
      <p:sp>
        <p:nvSpPr>
          <p:cNvPr id="29" name="Shape 27"/>
          <p:cNvSpPr/>
          <p:nvPr/>
        </p:nvSpPr>
        <p:spPr>
          <a:xfrm>
            <a:off x="3090672" y="3246120"/>
            <a:ext cx="36576" cy="320040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0" name="Text 28"/>
          <p:cNvSpPr/>
          <p:nvPr/>
        </p:nvSpPr>
        <p:spPr>
          <a:xfrm>
            <a:off x="3017520" y="3419856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365760" y="3611880"/>
            <a:ext cx="2560320" cy="73152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2" name="Shape 30"/>
          <p:cNvSpPr/>
          <p:nvPr/>
        </p:nvSpPr>
        <p:spPr>
          <a:xfrm>
            <a:off x="365760" y="3611880"/>
            <a:ext cx="2560320" cy="274320"/>
          </a:xfrm>
          <a:prstGeom prst="rect">
            <a:avLst/>
          </a:prstGeom>
          <a:solidFill>
            <a:srgbClr val="5A1E5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3" name="Text 31"/>
          <p:cNvSpPr/>
          <p:nvPr/>
        </p:nvSpPr>
        <p:spPr>
          <a:xfrm>
            <a:off x="438912" y="3639312"/>
            <a:ext cx="241401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GRAFANA</a:t>
            </a:r>
            <a:endParaRPr lang="en-US" sz="900" dirty="0"/>
          </a:p>
        </p:txBody>
      </p:sp>
      <p:sp>
        <p:nvSpPr>
          <p:cNvPr id="34" name="Text 32"/>
          <p:cNvSpPr/>
          <p:nvPr/>
        </p:nvSpPr>
        <p:spPr>
          <a:xfrm>
            <a:off x="420624" y="3913632"/>
            <a:ext cx="2450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 dashboards</a:t>
            </a:r>
            <a:endParaRPr lang="en-US" sz="750" dirty="0"/>
          </a:p>
        </p:txBody>
      </p:sp>
      <p:sp>
        <p:nvSpPr>
          <p:cNvPr id="35" name="Shape 33"/>
          <p:cNvSpPr/>
          <p:nvPr/>
        </p:nvSpPr>
        <p:spPr>
          <a:xfrm>
            <a:off x="3063240" y="3959352"/>
            <a:ext cx="45720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6" name="Text 34"/>
          <p:cNvSpPr/>
          <p:nvPr/>
        </p:nvSpPr>
        <p:spPr>
          <a:xfrm>
            <a:off x="3392424" y="386791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37" name="Shape 35"/>
          <p:cNvSpPr/>
          <p:nvPr/>
        </p:nvSpPr>
        <p:spPr>
          <a:xfrm>
            <a:off x="3611880" y="3611880"/>
            <a:ext cx="2240280" cy="73152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8" name="Shape 36"/>
          <p:cNvSpPr/>
          <p:nvPr/>
        </p:nvSpPr>
        <p:spPr>
          <a:xfrm>
            <a:off x="3611880" y="3611880"/>
            <a:ext cx="2240280" cy="274320"/>
          </a:xfrm>
          <a:prstGeom prst="rect">
            <a:avLst/>
          </a:prstGeom>
          <a:solidFill>
            <a:srgbClr val="005FA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9" name="Text 37"/>
          <p:cNvSpPr/>
          <p:nvPr/>
        </p:nvSpPr>
        <p:spPr>
          <a:xfrm>
            <a:off x="3685032" y="3639312"/>
            <a:ext cx="20939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AZURE DASHBOARDS</a:t>
            </a:r>
            <a:endParaRPr lang="en-US" sz="900" dirty="0"/>
          </a:p>
        </p:txBody>
      </p:sp>
      <p:sp>
        <p:nvSpPr>
          <p:cNvPr id="40" name="Text 38"/>
          <p:cNvSpPr/>
          <p:nvPr/>
        </p:nvSpPr>
        <p:spPr>
          <a:xfrm>
            <a:off x="3666744" y="3913632"/>
            <a:ext cx="21305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Portal dashboards</a:t>
            </a:r>
            <a:endParaRPr lang="en-US" sz="750" dirty="0"/>
          </a:p>
        </p:txBody>
      </p:sp>
      <p:sp>
        <p:nvSpPr>
          <p:cNvPr id="41" name="Shape 39"/>
          <p:cNvSpPr/>
          <p:nvPr/>
        </p:nvSpPr>
        <p:spPr>
          <a:xfrm>
            <a:off x="5239512" y="4389120"/>
            <a:ext cx="36576" cy="320040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2" name="Text 40"/>
          <p:cNvSpPr/>
          <p:nvPr/>
        </p:nvSpPr>
        <p:spPr>
          <a:xfrm>
            <a:off x="5166360" y="4562856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▼</a:t>
            </a:r>
            <a:endParaRPr lang="en-US" sz="1000" dirty="0"/>
          </a:p>
        </p:txBody>
      </p:sp>
      <p:sp>
        <p:nvSpPr>
          <p:cNvPr id="43" name="Shape 41"/>
          <p:cNvSpPr/>
          <p:nvPr/>
        </p:nvSpPr>
        <p:spPr>
          <a:xfrm>
            <a:off x="4846320" y="4754880"/>
            <a:ext cx="822960" cy="274320"/>
          </a:xfrm>
          <a:prstGeom prst="rect">
            <a:avLst/>
          </a:prstGeom>
          <a:solidFill>
            <a:srgbClr val="991B1B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44" name="Shape 42"/>
          <p:cNvSpPr/>
          <p:nvPr/>
        </p:nvSpPr>
        <p:spPr>
          <a:xfrm>
            <a:off x="4846320" y="4754880"/>
            <a:ext cx="82296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5" name="Text 43"/>
          <p:cNvSpPr/>
          <p:nvPr/>
        </p:nvSpPr>
        <p:spPr>
          <a:xfrm>
            <a:off x="4919472" y="4782312"/>
            <a:ext cx="6766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PAGERDUTY</a:t>
            </a:r>
            <a:endParaRPr lang="en-US" sz="900" dirty="0"/>
          </a:p>
        </p:txBody>
      </p:sp>
      <p:sp>
        <p:nvSpPr>
          <p:cNvPr id="46" name="Shape 44"/>
          <p:cNvSpPr/>
          <p:nvPr/>
        </p:nvSpPr>
        <p:spPr>
          <a:xfrm>
            <a:off x="5806440" y="4873752"/>
            <a:ext cx="365760" cy="36576"/>
          </a:xfrm>
          <a:prstGeom prst="rect">
            <a:avLst/>
          </a:prstGeom>
          <a:solidFill>
            <a:srgbClr val="94A3B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7" name="Text 45"/>
          <p:cNvSpPr/>
          <p:nvPr/>
        </p:nvSpPr>
        <p:spPr>
          <a:xfrm>
            <a:off x="6044184" y="478231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48" name="Shape 46"/>
          <p:cNvSpPr/>
          <p:nvPr/>
        </p:nvSpPr>
        <p:spPr>
          <a:xfrm>
            <a:off x="6217920" y="4754880"/>
            <a:ext cx="685800" cy="27432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49" name="Shape 47"/>
          <p:cNvSpPr/>
          <p:nvPr/>
        </p:nvSpPr>
        <p:spPr>
          <a:xfrm>
            <a:off x="6217920" y="4754880"/>
            <a:ext cx="685800" cy="274320"/>
          </a:xfrm>
          <a:prstGeom prst="rect">
            <a:avLst/>
          </a:prstGeom>
          <a:solidFill>
            <a:srgbClr val="5A1E5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50" name="Text 48"/>
          <p:cNvSpPr/>
          <p:nvPr/>
        </p:nvSpPr>
        <p:spPr>
          <a:xfrm>
            <a:off x="6291072" y="4782312"/>
            <a:ext cx="5394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TEAMS</a:t>
            </a:r>
            <a:endParaRPr lang="en-US" sz="9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Disaster Recovery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365760" y="1188720"/>
            <a:ext cx="4023360" cy="2011680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365760" y="1188720"/>
            <a:ext cx="4023360" cy="274320"/>
          </a:xfrm>
          <a:prstGeom prst="rect">
            <a:avLst/>
          </a:prstGeom>
          <a:solidFill>
            <a:srgbClr val="C85E2B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438912" y="1216152"/>
            <a:ext cx="38770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CANADA CENTRAL (PRIMARY)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20624" y="1490472"/>
            <a:ext cx="39136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Databricks workspace + clusters</a:t>
            </a:r>
            <a:endParaRPr lang="en-US" sz="750" dirty="0"/>
          </a:p>
        </p:txBody>
      </p:sp>
      <p:sp>
        <p:nvSpPr>
          <p:cNvPr id="8" name="Text 6"/>
          <p:cNvSpPr/>
          <p:nvPr/>
        </p:nvSpPr>
        <p:spPr>
          <a:xfrm>
            <a:off x="420624" y="1691640"/>
            <a:ext cx="39136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ADLS Gen2 (primary storage)</a:t>
            </a:r>
            <a:endParaRPr lang="en-US" sz="750" dirty="0"/>
          </a:p>
        </p:txBody>
      </p:sp>
      <p:sp>
        <p:nvSpPr>
          <p:cNvPr id="9" name="Text 7"/>
          <p:cNvSpPr/>
          <p:nvPr/>
        </p:nvSpPr>
        <p:spPr>
          <a:xfrm>
            <a:off x="420624" y="1892808"/>
            <a:ext cx="39136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AKS cluster (SAS Viya)</a:t>
            </a:r>
            <a:endParaRPr lang="en-US" sz="750" dirty="0"/>
          </a:p>
        </p:txBody>
      </p:sp>
      <p:sp>
        <p:nvSpPr>
          <p:cNvPr id="10" name="Text 8"/>
          <p:cNvSpPr/>
          <p:nvPr/>
        </p:nvSpPr>
        <p:spPr>
          <a:xfrm>
            <a:off x="420624" y="2093976"/>
            <a:ext cx="39136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SQL Warehouse (analytics)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420624" y="2295144"/>
            <a:ext cx="39136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data platform stack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457200" y="3291840"/>
            <a:ext cx="1828800" cy="320040"/>
          </a:xfrm>
          <a:prstGeom prst="rect">
            <a:avLst/>
          </a:prstGeom>
          <a:solidFill>
            <a:srgbClr val="16A34A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3" name="Text 11"/>
          <p:cNvSpPr/>
          <p:nvPr/>
        </p:nvSpPr>
        <p:spPr>
          <a:xfrm>
            <a:off x="457200" y="329184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RPO: 4 hours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2423160" y="3291840"/>
            <a:ext cx="1828800" cy="320040"/>
          </a:xfrm>
          <a:prstGeom prst="rect">
            <a:avLst/>
          </a:prstGeom>
          <a:solidFill>
            <a:srgbClr val="16A34A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5" name="Text 13"/>
          <p:cNvSpPr/>
          <p:nvPr/>
        </p:nvSpPr>
        <p:spPr>
          <a:xfrm>
            <a:off x="2423160" y="329184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RTO: 2 hours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4526280" y="2176272"/>
            <a:ext cx="822960" cy="36576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7" name="Text 15"/>
          <p:cNvSpPr/>
          <p:nvPr/>
        </p:nvSpPr>
        <p:spPr>
          <a:xfrm>
            <a:off x="5221224" y="2084832"/>
            <a:ext cx="14630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D94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5440680" y="1188720"/>
            <a:ext cx="3657600" cy="2011680"/>
          </a:xfrm>
          <a:prstGeom prst="rect">
            <a:avLst/>
          </a:prstGeom>
          <a:solidFill>
            <a:srgbClr val="991B1B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5440680" y="1188720"/>
            <a:ext cx="3657600" cy="27432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0" name="Text 18"/>
          <p:cNvSpPr/>
          <p:nvPr/>
        </p:nvSpPr>
        <p:spPr>
          <a:xfrm>
            <a:off x="5513832" y="1216152"/>
            <a:ext cx="351129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CANADA EAST (DR)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5495544" y="1490472"/>
            <a:ext cx="35478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Standby Databricks workspace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5495544" y="1691640"/>
            <a:ext cx="35478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ADLS Gen2 (geo-replicated)</a:t>
            </a:r>
            <a:endParaRPr lang="en-US" sz="750" dirty="0"/>
          </a:p>
        </p:txBody>
      </p:sp>
      <p:sp>
        <p:nvSpPr>
          <p:cNvPr id="23" name="Text 21"/>
          <p:cNvSpPr/>
          <p:nvPr/>
        </p:nvSpPr>
        <p:spPr>
          <a:xfrm>
            <a:off x="5495544" y="1892808"/>
            <a:ext cx="35478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AKS cluster (standby)</a:t>
            </a:r>
            <a:endParaRPr lang="en-US" sz="750" dirty="0"/>
          </a:p>
        </p:txBody>
      </p:sp>
      <p:sp>
        <p:nvSpPr>
          <p:cNvPr id="24" name="Text 22"/>
          <p:cNvSpPr/>
          <p:nvPr/>
        </p:nvSpPr>
        <p:spPr>
          <a:xfrm>
            <a:off x="5495544" y="2093976"/>
            <a:ext cx="35478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Failover orchestration</a:t>
            </a:r>
            <a:endParaRPr lang="en-US" sz="750" dirty="0"/>
          </a:p>
        </p:txBody>
      </p:sp>
      <p:sp>
        <p:nvSpPr>
          <p:cNvPr id="25" name="Text 23"/>
          <p:cNvSpPr/>
          <p:nvPr/>
        </p:nvSpPr>
        <p:spPr>
          <a:xfrm>
            <a:off x="5495544" y="2295144"/>
            <a:ext cx="354787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Automated failover scripts</a:t>
            </a:r>
            <a:endParaRPr lang="en-US" sz="750" dirty="0"/>
          </a:p>
        </p:txBody>
      </p:sp>
      <p:sp>
        <p:nvSpPr>
          <p:cNvPr id="26" name="Text 24"/>
          <p:cNvSpPr/>
          <p:nvPr/>
        </p:nvSpPr>
        <p:spPr>
          <a:xfrm>
            <a:off x="365760" y="3474720"/>
            <a:ext cx="8412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Failover Procedure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365760" y="3749040"/>
            <a:ext cx="8412480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Detect failure: Azure health probes + Databricks API monitoring</a:t>
            </a:r>
            <a:endParaRPr lang="en-US" sz="850" dirty="0"/>
          </a:p>
        </p:txBody>
      </p:sp>
      <p:sp>
        <p:nvSpPr>
          <p:cNvPr id="28" name="Text 26"/>
          <p:cNvSpPr/>
          <p:nvPr/>
        </p:nvSpPr>
        <p:spPr>
          <a:xfrm>
            <a:off x="365760" y="4187952"/>
            <a:ext cx="8412480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Activate DR workspace: restore metadata from backup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365760" y="4626864"/>
            <a:ext cx="8412480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Redirect data load jobs: point to Canada East ADLS</a:t>
            </a:r>
            <a:endParaRPr lang="en-US" sz="850" dirty="0"/>
          </a:p>
        </p:txBody>
      </p:sp>
      <p:sp>
        <p:nvSpPr>
          <p:cNvPr id="30" name="Text 28"/>
          <p:cNvSpPr/>
          <p:nvPr/>
        </p:nvSpPr>
        <p:spPr>
          <a:xfrm>
            <a:off x="365760" y="5065776"/>
            <a:ext cx="8412480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Verify sync: compare row counts + checksums</a:t>
            </a:r>
            <a:endParaRPr lang="en-US" sz="850" dirty="0"/>
          </a:p>
        </p:txBody>
      </p:sp>
      <p:sp>
        <p:nvSpPr>
          <p:cNvPr id="31" name="Text 29"/>
          <p:cNvSpPr/>
          <p:nvPr/>
        </p:nvSpPr>
        <p:spPr>
          <a:xfrm>
            <a:off x="365760" y="5504688"/>
            <a:ext cx="8412480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Post-failover: sync any 4-hour RPO gap once primary recovered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 Mandate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457200" y="1097280"/>
            <a:ext cx="2011680" cy="1371600"/>
          </a:xfrm>
          <a:prstGeom prst="rect">
            <a:avLst/>
          </a:prstGeom>
          <a:solidFill>
            <a:srgbClr val="991B1B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566928" y="1207008"/>
            <a:ext cx="179222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Regulatory Compliance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566928" y="1554480"/>
            <a:ext cx="179222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AMF, OSFI, Law 25 controls integrated at platform level</a:t>
            </a:r>
            <a:endParaRPr lang="en-US" sz="800" dirty="0"/>
          </a:p>
        </p:txBody>
      </p:sp>
      <p:sp>
        <p:nvSpPr>
          <p:cNvPr id="7" name="Shape 5"/>
          <p:cNvSpPr/>
          <p:nvPr/>
        </p:nvSpPr>
        <p:spPr>
          <a:xfrm>
            <a:off x="4800600" y="1097280"/>
            <a:ext cx="2011680" cy="137160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8" name="Text 6"/>
          <p:cNvSpPr/>
          <p:nvPr/>
        </p:nvSpPr>
        <p:spPr>
          <a:xfrm>
            <a:off x="4910328" y="1207008"/>
            <a:ext cx="179222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Democratisation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4910328" y="1554480"/>
            <a:ext cx="179222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Self-service analytics with semantic layer governance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457200" y="2743200"/>
            <a:ext cx="2011680" cy="1371600"/>
          </a:xfrm>
          <a:prstGeom prst="rect">
            <a:avLst/>
          </a:prstGeom>
          <a:solidFill>
            <a:srgbClr val="16A34A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Text 9"/>
          <p:cNvSpPr/>
          <p:nvPr/>
        </p:nvSpPr>
        <p:spPr>
          <a:xfrm>
            <a:off x="566928" y="2852928"/>
            <a:ext cx="179222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AI/ML at Scale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566928" y="3200400"/>
            <a:ext cx="179222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Enterprise MLOps with governance and reproducibility</a:t>
            </a:r>
            <a:endParaRPr lang="en-US" sz="800" dirty="0"/>
          </a:p>
        </p:txBody>
      </p:sp>
      <p:sp>
        <p:nvSpPr>
          <p:cNvPr id="13" name="Shape 11"/>
          <p:cNvSpPr/>
          <p:nvPr/>
        </p:nvSpPr>
        <p:spPr>
          <a:xfrm>
            <a:off x="4800600" y="2743200"/>
            <a:ext cx="2011680" cy="1371600"/>
          </a:xfrm>
          <a:prstGeom prst="rect">
            <a:avLst/>
          </a:prstGeom>
          <a:solidFill>
            <a:srgbClr val="D97706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4" name="Text 12"/>
          <p:cNvSpPr/>
          <p:nvPr/>
        </p:nvSpPr>
        <p:spPr>
          <a:xfrm>
            <a:off x="4910328" y="2852928"/>
            <a:ext cx="179222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 Efficiency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910328" y="3200400"/>
            <a:ext cx="179222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 transparency, automated scaling, FinOps chargeback</a:t>
            </a:r>
            <a:endParaRPr lang="en-US" sz="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solidFill>
          <a:srgbClr val="0F24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" cy="5143500"/>
          </a:xfrm>
          <a:prstGeom prst="rect">
            <a:avLst/>
          </a:prstGeom>
          <a:solidFill>
            <a:srgbClr val="E07B3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8961120" y="0"/>
            <a:ext cx="182880" cy="5143500"/>
          </a:xfrm>
          <a:prstGeom prst="rect">
            <a:avLst/>
          </a:prstGeom>
          <a:solidFill>
            <a:srgbClr val="742774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365760" y="914400"/>
            <a:ext cx="8412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Architecture Validated and Approved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365760" y="155448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E07B3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Ready for implementation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65760" y="2103120"/>
            <a:ext cx="8412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Steps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548640" y="242316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Establish governance council and data steward roles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548640" y="288036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Provision environments (dev, uat, prod) in Azure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48640" y="333756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Onboard first business unit datasets to Bronze layer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548640" y="379476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Validate Purview + Unity Catalog integration end-to-end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365760" y="4709160"/>
            <a:ext cx="8412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2A5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Greenfield | Modern Data Platform | Databricks-primary v8.0 | March 2026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Architecture Principles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457200" y="1097280"/>
            <a:ext cx="2011680" cy="1371600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566928" y="1207008"/>
            <a:ext cx="179222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Formats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566928" y="1554480"/>
            <a:ext cx="179222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Delta Lake, Apache Spark, Unity Catalog</a:t>
            </a:r>
            <a:endParaRPr lang="en-US" sz="800" dirty="0"/>
          </a:p>
        </p:txBody>
      </p:sp>
      <p:sp>
        <p:nvSpPr>
          <p:cNvPr id="7" name="Shape 5"/>
          <p:cNvSpPr/>
          <p:nvPr/>
        </p:nvSpPr>
        <p:spPr>
          <a:xfrm>
            <a:off x="3291840" y="1097280"/>
            <a:ext cx="2011680" cy="137160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8" name="Text 6"/>
          <p:cNvSpPr/>
          <p:nvPr/>
        </p:nvSpPr>
        <p:spPr>
          <a:xfrm>
            <a:off x="3401568" y="1207008"/>
            <a:ext cx="179222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Security by Design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3401568" y="1554480"/>
            <a:ext cx="179222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Zero-trust network, encryption everywhere, PBAC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6126480" y="1097280"/>
            <a:ext cx="2011680" cy="1371600"/>
          </a:xfrm>
          <a:prstGeom prst="rect">
            <a:avLst/>
          </a:prstGeom>
          <a:solidFill>
            <a:srgbClr val="0078D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1" name="Text 9"/>
          <p:cNvSpPr/>
          <p:nvPr/>
        </p:nvSpPr>
        <p:spPr>
          <a:xfrm>
            <a:off x="6236208" y="1207008"/>
            <a:ext cx="179222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Federated Governance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236208" y="1554480"/>
            <a:ext cx="179222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Central policy, local execution, domain ownership</a:t>
            </a:r>
            <a:endParaRPr lang="en-US" sz="800" dirty="0"/>
          </a:p>
        </p:txBody>
      </p:sp>
      <p:sp>
        <p:nvSpPr>
          <p:cNvPr id="13" name="Shape 11"/>
          <p:cNvSpPr/>
          <p:nvPr/>
        </p:nvSpPr>
        <p:spPr>
          <a:xfrm>
            <a:off x="457200" y="2560320"/>
            <a:ext cx="2011680" cy="1371600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4" name="Text 12"/>
          <p:cNvSpPr/>
          <p:nvPr/>
        </p:nvSpPr>
        <p:spPr>
          <a:xfrm>
            <a:off x="566928" y="2670048"/>
            <a:ext cx="179222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Cloud-Native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566928" y="3017520"/>
            <a:ext cx="179222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Managed services, auto-scaling, elastic compute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3291840" y="2560320"/>
            <a:ext cx="2011680" cy="1371600"/>
          </a:xfrm>
          <a:prstGeom prst="rect">
            <a:avLst/>
          </a:prstGeom>
          <a:solidFill>
            <a:srgbClr val="16A34A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7" name="Text 15"/>
          <p:cNvSpPr/>
          <p:nvPr/>
        </p:nvSpPr>
        <p:spPr>
          <a:xfrm>
            <a:off x="3401568" y="2670048"/>
            <a:ext cx="179222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 Transparency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3401568" y="3017520"/>
            <a:ext cx="179222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Usage-based billing, chargeback, optimization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6126480" y="2560320"/>
            <a:ext cx="2011680" cy="1371600"/>
          </a:xfrm>
          <a:prstGeom prst="rect">
            <a:avLst/>
          </a:prstGeom>
          <a:solidFill>
            <a:srgbClr val="D97706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20" name="Text 18"/>
          <p:cNvSpPr/>
          <p:nvPr/>
        </p:nvSpPr>
        <p:spPr>
          <a:xfrm>
            <a:off x="6236208" y="2670048"/>
            <a:ext cx="179222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Vendor Portability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6236208" y="3017520"/>
            <a:ext cx="1792224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Multi-region, multi-cloud ready, no vendor lock-in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F24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0" y="-457200"/>
            <a:ext cx="4114800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2000" b="1" dirty="0">
                <a:solidFill>
                  <a:srgbClr val="17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2000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E07B3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320040" y="1005840"/>
            <a:ext cx="1463040" cy="292608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320040" y="1005840"/>
            <a:ext cx="14630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2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20040" y="1417320"/>
            <a:ext cx="68580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Architecture Overview</a:t>
            </a:r>
            <a:endParaRPr lang="en-US" sz="3800" dirty="0"/>
          </a:p>
        </p:txBody>
      </p:sp>
      <p:sp>
        <p:nvSpPr>
          <p:cNvPr id="7" name="Text 5"/>
          <p:cNvSpPr/>
          <p:nvPr/>
        </p:nvSpPr>
        <p:spPr>
          <a:xfrm>
            <a:off x="320040" y="2971800"/>
            <a:ext cx="6400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7FA8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Platform topology and technology pillars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20040" y="4663440"/>
            <a:ext cx="8503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2A5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Greenfield | Modern Data Platform | Databricks-primary v8.0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High-Level Architecture</a:t>
            </a:r>
            <a:endParaRPr lang="en-US" sz="2400" dirty="0"/>
          </a:p>
        </p:txBody>
      </p:sp>
      <p:pic>
        <p:nvPicPr>
          <p:cNvPr id="4" name="Image 0" descr="/sessions/upbeat-confident-dirac/svgs/slide_08_h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594360"/>
            <a:ext cx="8503920" cy="44348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0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1B3A5C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320040" y="73152"/>
            <a:ext cx="8503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Pillars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457200" y="1234440"/>
            <a:ext cx="2697480" cy="3200400"/>
          </a:xfrm>
          <a:prstGeom prst="rect">
            <a:avLst/>
          </a:prstGeom>
          <a:solidFill>
            <a:srgbClr val="E07B39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457200" y="1234440"/>
            <a:ext cx="2697480" cy="274320"/>
          </a:xfrm>
          <a:prstGeom prst="rect">
            <a:avLst/>
          </a:prstGeom>
          <a:solidFill>
            <a:srgbClr val="C85E2B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530352" y="1261872"/>
            <a:ext cx="25511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Databricks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12064" y="1536192"/>
            <a:ext cx="2587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Lakehouse + Analytics</a:t>
            </a:r>
            <a:endParaRPr lang="en-US" sz="750" dirty="0"/>
          </a:p>
        </p:txBody>
      </p:sp>
      <p:sp>
        <p:nvSpPr>
          <p:cNvPr id="8" name="Text 6"/>
          <p:cNvSpPr/>
          <p:nvPr/>
        </p:nvSpPr>
        <p:spPr>
          <a:xfrm>
            <a:off x="512064" y="1737360"/>
            <a:ext cx="2587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Delta Lake &amp; SQL</a:t>
            </a:r>
            <a:endParaRPr lang="en-US" sz="750" dirty="0"/>
          </a:p>
        </p:txBody>
      </p:sp>
      <p:sp>
        <p:nvSpPr>
          <p:cNvPr id="9" name="Text 7"/>
          <p:cNvSpPr/>
          <p:nvPr/>
        </p:nvSpPr>
        <p:spPr>
          <a:xfrm>
            <a:off x="512064" y="1938528"/>
            <a:ext cx="2587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MLflow &amp; AI/ML</a:t>
            </a:r>
            <a:endParaRPr lang="en-US" sz="750" dirty="0"/>
          </a:p>
        </p:txBody>
      </p:sp>
      <p:sp>
        <p:nvSpPr>
          <p:cNvPr id="10" name="Text 8"/>
          <p:cNvSpPr/>
          <p:nvPr/>
        </p:nvSpPr>
        <p:spPr>
          <a:xfrm>
            <a:off x="512064" y="2139696"/>
            <a:ext cx="2587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Unity Catalog</a:t>
            </a:r>
            <a:endParaRPr lang="en-US" sz="750" dirty="0"/>
          </a:p>
        </p:txBody>
      </p:sp>
      <p:sp>
        <p:nvSpPr>
          <p:cNvPr id="11" name="Shape 9"/>
          <p:cNvSpPr/>
          <p:nvPr/>
        </p:nvSpPr>
        <p:spPr>
          <a:xfrm>
            <a:off x="3337560" y="1234440"/>
            <a:ext cx="2697480" cy="3200400"/>
          </a:xfrm>
          <a:prstGeom prst="rect">
            <a:avLst/>
          </a:prstGeom>
          <a:solidFill>
            <a:srgbClr val="742774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3337560" y="1234440"/>
            <a:ext cx="2697480" cy="274320"/>
          </a:xfrm>
          <a:prstGeom prst="rect">
            <a:avLst/>
          </a:prstGeom>
          <a:solidFill>
            <a:srgbClr val="5A1E59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3" name="Text 11"/>
          <p:cNvSpPr/>
          <p:nvPr/>
        </p:nvSpPr>
        <p:spPr>
          <a:xfrm>
            <a:off x="3410712" y="1261872"/>
            <a:ext cx="25511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Microsoft Fabric / Power BI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3392424" y="1536192"/>
            <a:ext cx="2587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Semantic Layer</a:t>
            </a:r>
            <a:endParaRPr lang="en-US" sz="750" dirty="0"/>
          </a:p>
        </p:txBody>
      </p:sp>
      <p:sp>
        <p:nvSpPr>
          <p:cNvPr id="15" name="Text 13"/>
          <p:cNvSpPr/>
          <p:nvPr/>
        </p:nvSpPr>
        <p:spPr>
          <a:xfrm>
            <a:off x="3392424" y="1737360"/>
            <a:ext cx="2587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Self-Service BI</a:t>
            </a:r>
            <a:endParaRPr lang="en-US" sz="750" dirty="0"/>
          </a:p>
        </p:txBody>
      </p:sp>
      <p:sp>
        <p:nvSpPr>
          <p:cNvPr id="16" name="Text 14"/>
          <p:cNvSpPr/>
          <p:nvPr/>
        </p:nvSpPr>
        <p:spPr>
          <a:xfrm>
            <a:off x="3392424" y="1938528"/>
            <a:ext cx="2587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Analytics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3392424" y="2139696"/>
            <a:ext cx="2587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Integration</a:t>
            </a:r>
            <a:endParaRPr lang="en-US" sz="750" dirty="0"/>
          </a:p>
        </p:txBody>
      </p:sp>
      <p:sp>
        <p:nvSpPr>
          <p:cNvPr id="18" name="Shape 16"/>
          <p:cNvSpPr/>
          <p:nvPr/>
        </p:nvSpPr>
        <p:spPr>
          <a:xfrm>
            <a:off x="6217920" y="1234440"/>
            <a:ext cx="2697480" cy="3200400"/>
          </a:xfrm>
          <a:prstGeom prst="rect">
            <a:avLst/>
          </a:prstGeom>
          <a:solidFill>
            <a:srgbClr val="00599C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6217920" y="1234440"/>
            <a:ext cx="2697480" cy="274320"/>
          </a:xfrm>
          <a:prstGeom prst="rect">
            <a:avLst/>
          </a:prstGeom>
          <a:solidFill>
            <a:srgbClr val="003D7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20" name="Text 18"/>
          <p:cNvSpPr/>
          <p:nvPr/>
        </p:nvSpPr>
        <p:spPr>
          <a:xfrm>
            <a:off x="6291072" y="1261872"/>
            <a:ext cx="255117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SAS Viya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6272784" y="1536192"/>
            <a:ext cx="2587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Regulated Analytics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6272784" y="1737360"/>
            <a:ext cx="2587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Actuarial Models</a:t>
            </a:r>
            <a:endParaRPr lang="en-US" sz="750" dirty="0"/>
          </a:p>
        </p:txBody>
      </p:sp>
      <p:sp>
        <p:nvSpPr>
          <p:cNvPr id="23" name="Text 21"/>
          <p:cNvSpPr/>
          <p:nvPr/>
        </p:nvSpPr>
        <p:spPr>
          <a:xfrm>
            <a:off x="6272784" y="1938528"/>
            <a:ext cx="2587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Statistics</a:t>
            </a:r>
            <a:endParaRPr lang="en-US" sz="750" dirty="0"/>
          </a:p>
        </p:txBody>
      </p:sp>
      <p:sp>
        <p:nvSpPr>
          <p:cNvPr id="24" name="Text 22"/>
          <p:cNvSpPr/>
          <p:nvPr/>
        </p:nvSpPr>
        <p:spPr>
          <a:xfrm>
            <a:off x="6272784" y="2139696"/>
            <a:ext cx="258775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7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Azure AKS Hosting</a:t>
            </a:r>
            <a:endParaRPr lang="en-US" sz="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2065</Words>
  <Application>Microsoft Macintosh PowerPoint</Application>
  <PresentationFormat>Affichage à l'écran (16:9)</PresentationFormat>
  <Paragraphs>665</Paragraphs>
  <Slides>50</Slides>
  <Notes>50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Olivier Abrivard</cp:lastModifiedBy>
  <cp:revision>2</cp:revision>
  <dcterms:created xsi:type="dcterms:W3CDTF">2026-03-04T12:26:40Z</dcterms:created>
  <dcterms:modified xsi:type="dcterms:W3CDTF">2026-03-04T12:54:17Z</dcterms:modified>
</cp:coreProperties>
</file>