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4434840"/>
            <a:ext cx="12191695" cy="2423160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77240" y="868680"/>
            <a:ext cx="10789920" cy="2651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  <a:latin typeface="Segoe UI"/>
              </a:rPr>
              <a:t>Greenfield Modern Data Platform</a:t>
            </a:r>
          </a:p>
          <a:p>
            <a:r>
              <a:rPr sz="2700" b="0">
                <a:solidFill>
                  <a:srgbClr val="FFFFFF"/>
                </a:solidFill>
                <a:latin typeface="Segoe UI"/>
              </a:rPr>
              <a:t>Databricks-Primary Technical Deep Dive (v8.0)</a:t>
            </a:r>
          </a:p>
          <a:p>
            <a:r>
              <a:rPr sz="1500" b="0">
                <a:solidFill>
                  <a:srgbClr val="FFFFFF"/>
                </a:solidFill>
                <a:latin typeface="Segoe UI"/>
              </a:rPr>
              <a:t>Architecture, Infrastructure, Security, and Delivery Mechanics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Seven-Layer Reference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Layering aligned to DAMA-DMBOK and EDM-DCAM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216152"/>
            <a:ext cx="10744200" cy="573459"/>
          </a:xfrm>
          <a:prstGeom prst="roundRect">
            <a:avLst/>
          </a:prstGeom>
          <a:solidFill>
            <a:srgbClr val="245D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1325880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1. Ingestion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Batch, CDC, streaming, APIs; provenance and control metadata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862763"/>
            <a:ext cx="10744200" cy="573459"/>
          </a:xfrm>
          <a:prstGeom prst="roundRect">
            <a:avLst/>
          </a:prstGeom>
          <a:solidFill>
            <a:srgbClr val="A66D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972491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2. Bronze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Immutable raw Delta persistence with replay capability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2509374"/>
            <a:ext cx="10744200" cy="573459"/>
          </a:xfrm>
          <a:prstGeom prst="roundRect">
            <a:avLst/>
          </a:prstGeom>
          <a:solidFill>
            <a:srgbClr val="7E8C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14400" y="2619102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3. Silver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Conformance, quality, survivorship, and enrichment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1520" y="3155986"/>
            <a:ext cx="10744200" cy="573459"/>
          </a:xfrm>
          <a:prstGeom prst="roundRect">
            <a:avLst/>
          </a:prstGeom>
          <a:solidFill>
            <a:srgbClr val="D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3265714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4. Gold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Business-ready products, marts, aggregates, feature sets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520" y="3802597"/>
            <a:ext cx="10744200" cy="573459"/>
          </a:xfrm>
          <a:prstGeom prst="roundRect">
            <a:avLst/>
          </a:prstGeom>
          <a:solidFill>
            <a:srgbClr val="4776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14400" y="3912325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5. Semantic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Business vocabulary and certified KPI definitions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1520" y="4449209"/>
            <a:ext cx="10744200" cy="573459"/>
          </a:xfrm>
          <a:prstGeom prst="roundRect">
            <a:avLst/>
          </a:prstGeom>
          <a:solidFill>
            <a:srgbClr val="2691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14400" y="4558937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6. Serving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BI, SQL, APIs, SAS, and model consumption endpoints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1520" y="5095820"/>
            <a:ext cx="10744200" cy="573459"/>
          </a:xfrm>
          <a:prstGeom prst="roundRect">
            <a:avLst/>
          </a:prstGeom>
          <a:solidFill>
            <a:srgbClr val="1D66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14400" y="5205548"/>
            <a:ext cx="10378440" cy="4180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7. AI/ML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Experimentation, training, deployment, and monitoring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Cross-Cutting Planes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36017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Plane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Responsibilities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Primary Systems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36017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Catalog, glossary, lineage, quality, stewardship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Purview, Unity Catalog, Manta</a:t>
                      </a:r>
                    </a:p>
                  </a:txBody>
                  <a:tcPr/>
                </a:tc>
              </a:tr>
              <a:tr h="136017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Security &amp; Privacy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Identity, ABAC/RLS/CLS/DDM, DLP, consent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Entra ID, UC, Purview DLP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36017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Monitoring, SLAs, incident, runbook 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Azure Monitor, Databricks Workflows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Capability Mapping by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77724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Capability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Databricks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Fabric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SAS Viya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ETL/ELT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Targeted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Warehousing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Serving-only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Targeted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ML/AI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Specialized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Lineage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Contributing via Manta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Semantic Intelligence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Contributing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Evaluate H2/H3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Inter-Platform Data 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No duplicated warehouse copies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Sources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ADF / Auto Loader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ADLS Delta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Databricks Bronze/Silver/Gold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Fabric Direct Lake + SAS JDBC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Medallion Architecture (Reference Diagram)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End-to-end governed 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pic>
        <p:nvPicPr>
          <p:cNvPr id="7" name="Picture 6" descr="medalli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78992"/>
            <a:ext cx="112014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Medallion Architecture (Detailed Variant)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Alternative technical rendering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pic>
        <p:nvPicPr>
          <p:cNvPr id="7" name="Picture 6" descr="medalli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78992"/>
            <a:ext cx="112014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Fabric Scope Boundary (Allowed vs Prohibited)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Architecture guardrail enforcement required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216152"/>
            <a:ext cx="10744200" cy="832104"/>
          </a:xfrm>
          <a:prstGeom prst="roundRect">
            <a:avLst/>
          </a:prstGeom>
          <a:solidFill>
            <a:srgbClr val="238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1325880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Allowed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Power BI models, reports, Direct Lake, minimal Dataflows Gen2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2121408"/>
            <a:ext cx="10744200" cy="832104"/>
          </a:xfrm>
          <a:prstGeom prst="roundRect">
            <a:avLst/>
          </a:prstGeom>
          <a:solidFill>
            <a:srgbClr val="3D8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2231136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Conditionally Allowed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Eventhouse/KQL for targeted operational dashboards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3026664"/>
            <a:ext cx="10744200" cy="832104"/>
          </a:xfrm>
          <a:prstGeom prst="roundRect">
            <a:avLst/>
          </a:prstGeom>
          <a:solidFill>
            <a:srgbClr val="AA5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14400" y="3136392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Prohibited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Parallel Fabric warehouse/lakehouse and duplicated ETL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1520" y="3931920"/>
            <a:ext cx="10744200" cy="832104"/>
          </a:xfrm>
          <a:prstGeom prst="roundRect">
            <a:avLst/>
          </a:prstGeom>
          <a:solidFill>
            <a:srgbClr val="AA5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4041648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Prohibited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Fabric Data Factory as primary orchestrator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520" y="4837176"/>
            <a:ext cx="10744200" cy="832104"/>
          </a:xfrm>
          <a:prstGeom prst="roundRect">
            <a:avLst/>
          </a:prstGeom>
          <a:solidFill>
            <a:srgbClr val="AA5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14400" y="4946904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Prohibited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Fabric notebooks replacing Databricks engineering runtime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Direct Lake Rationale at Enterprise Scale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Power BI DirectQuery against Databricks SQL at 55k users is cost-latency intensive.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Direct Lake minimizes per-query round trips while preserving freshness.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Fabric’s role is economic BI serving optimization, not data platform duplication.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Capacity governance prevents expansion into unauthorized engineering use.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Logical Request Path: Analyst to Governed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Security and governance remain in-path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User Auth via Entra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Semantic Model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Direct Lake / SQL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UC Policy Evaluation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Delta Read + Mask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Technical Debt Avoidance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544068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02920" y="1078992"/>
            <a:ext cx="5440680" cy="530352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85800" y="1207008"/>
            <a:ext cx="50749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Segoe UI"/>
              </a:rPr>
              <a:t>Anti-Patterns to Block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1078992"/>
            <a:ext cx="544068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172200" y="1078992"/>
            <a:ext cx="5440680" cy="530352"/>
          </a:xfrm>
          <a:prstGeom prst="rect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355080" y="1207008"/>
            <a:ext cx="50749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Segoe UI"/>
              </a:rPr>
              <a:t>Mitigation Mechanisms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737360"/>
            <a:ext cx="5074920" cy="461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Shadow ETL in Fabric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Unmanaged extracts to local marts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Direct ADLS sensitive access from unmanaged runtimes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Unversioned security policies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5080" y="1737360"/>
            <a:ext cx="5074920" cy="461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ARB design gate + exception workflow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Policy-as-code + IaC scanning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Centralized service principal governance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Continuous lineage and DQ evidence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Technical 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76-slide engineering and architecture walkthrough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Architecture boundaries and workload placement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Medallion implementation details (ingestion to serving)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Governance, lineage, and data quality controls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Security/privacy implementation patterns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Azure infrastructure, network, and operations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Performance, reliability, FinOps, and DevSecOps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Execution roadmap and architecture decision gates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A67E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011680"/>
            <a:ext cx="1078992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Segoe UI"/>
              </a:rPr>
              <a:t>Medallion Implementation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Ingestion, transformations, and productization mechanics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Source and Ingestion Schema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1216152"/>
            <a:ext cx="10744200" cy="832104"/>
          </a:xfrm>
          <a:prstGeom prst="roundRect">
            <a:avLst/>
          </a:prstGeom>
          <a:solidFill>
            <a:srgbClr val="4A7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1325880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Sources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Core banking, insurance, cards, CRM, digital channels, external feeds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" y="2121408"/>
            <a:ext cx="10744200" cy="832104"/>
          </a:xfrm>
          <a:prstGeom prst="roundRect">
            <a:avLst/>
          </a:prstGeom>
          <a:solidFill>
            <a:srgbClr val="287A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2231136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Ingestion Runtime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ADF, Auto Loader, Structured Streaming, API pulls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" y="3026664"/>
            <a:ext cx="10744200" cy="832104"/>
          </a:xfrm>
          <a:prstGeom prst="roundRect">
            <a:avLst/>
          </a:prstGeom>
          <a:solidFill>
            <a:srgbClr val="5682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14400" y="3136392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Staging + Audit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Landing, provenance metadata, extraction checksums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" y="3931920"/>
            <a:ext cx="10744200" cy="832104"/>
          </a:xfrm>
          <a:prstGeom prst="roundRect">
            <a:avLst/>
          </a:prstGeom>
          <a:solidFill>
            <a:srgbClr val="AA78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4041648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DQ Pre-Gate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Purview sampling, structural checks, anomaly thresholds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" y="4837176"/>
            <a:ext cx="10744200" cy="832104"/>
          </a:xfrm>
          <a:prstGeom prst="roundRect">
            <a:avLst/>
          </a:prstGeom>
          <a:solidFill>
            <a:srgbClr val="A66D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4400" y="4946904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Bronze Commit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Append-only Delta commit with replay metadata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Ingestion Patterns and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77724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Pattern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Mechanism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Concerns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Typical Domains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Batch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Auto Loader cloudFiles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Schema drift, duplicate drops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Partners, regulatory feeds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Batch DB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ADF Copy + watermark/CDC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Latency window, idempotency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Core banking, policy admin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Near Real-time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Debezium/Event Hub/Streaming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Exactly-once 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Transactions, status updates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Streaming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Event Hub + SS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Backpressure, ordering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Fraud and telemetry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ADF Web / notebook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Rate limits, retry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Market and bureau data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SAS Native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JDBC/authorized ADLS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RLS bypass risk on ADLS path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Actuarial inputs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Pre-Bronze Quality Gate Sequence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Tier-1 control before immutable storage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Ingestion Complete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Purview DQ Trigger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Sample &amp; Profile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Threshold Decision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Promote or Quarantine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Sampling and Threshold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Domain Type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Sample Strategy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Blocking Criteria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Critical Data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10-20% (or 100% low-volume)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Null/format/referential failure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Non-CDE Attributes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1-5%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Structural anomaly warnings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Streaming 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Every 1000 records or 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Volume or schema spikes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All Loads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Row-count baseline checks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±50% anomaly triggers quarantine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Bronze Layer Engineering Details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Storage layout by source/entity with deterministic partitioning strategy.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Minimal transformation: metadata columns and type normalization only.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Append-only contracts enable full replay and forensic analysis.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Time travel retention baseline 90 days with domain overrides.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Quarantine tables maintain failed payloads for root-cause analysis.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Bronze Data Contracts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Contract Field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Purpose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Validation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source_system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Trace producer lineage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Mandatory, controlled vocabulary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ingested_at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Pipeline timing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UTC timestamp required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batch_id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Reconciliation and idempotency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Uniqueness within source/entity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source_file/hash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File-level replay evidence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Checksum comparison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schema_version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Evolution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Must map to catalog history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Silver Transformation Schema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1216152"/>
            <a:ext cx="10744200" cy="832104"/>
          </a:xfrm>
          <a:prstGeom prst="roundRect">
            <a:avLst/>
          </a:prstGeom>
          <a:solidFill>
            <a:srgbClr val="717F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1325880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Standardize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Type coercion, timezone normalization, canonical naming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" y="2121408"/>
            <a:ext cx="10744200" cy="832104"/>
          </a:xfrm>
          <a:prstGeom prst="roundRect">
            <a:avLst/>
          </a:prstGeom>
          <a:solidFill>
            <a:srgbClr val="7789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2231136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Conform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Reference joins, key harmonization, entity resolution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" y="3026664"/>
            <a:ext cx="10744200" cy="832104"/>
          </a:xfrm>
          <a:prstGeom prst="roundRect">
            <a:avLst/>
          </a:prstGeom>
          <a:solidFill>
            <a:srgbClr val="4F7C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14400" y="3136392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Validate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Business rules, expectations, anomaly checks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" y="3931920"/>
            <a:ext cx="10744200" cy="832104"/>
          </a:xfrm>
          <a:prstGeom prst="roundRect">
            <a:avLst/>
          </a:prstGeom>
          <a:solidFill>
            <a:srgbClr val="3C86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4041648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Enrich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Master/reference datasets and derived attributes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" y="4837176"/>
            <a:ext cx="10744200" cy="832104"/>
          </a:xfrm>
          <a:prstGeom prst="roundRect">
            <a:avLst/>
          </a:prstGeom>
          <a:solidFill>
            <a:srgbClr val="7E8C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4400" y="4946904"/>
            <a:ext cx="10378440" cy="676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Publish Silver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Conformed tables for downstream aggregation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DLT Pipeline Topology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Declarative dependency and quality tracking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Bronze Stream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DLT Bronze Views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DLT Silver Tables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Quality Expectations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Metrics + Lineage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Silver Quality Rules (Examples)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Rule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Type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Failure Action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customer_id not 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Drop + alert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account_status in set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Validity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Quarantine record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txn_date &lt;= current_date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Reasonableness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Warn and flag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policy_id unique by source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Uniqueness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Deduplicate with survivorship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reference code exists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Referential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Reject for steward remediation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Scope and Assumptions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Primary architecture option: Databricks-primary v8.0.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Fabric scope constrained to BI serving via Direct Lake.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SAS Viya retained for regulated actuarial/risk use cases.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Canadian-only residency: Canada Central (prod), Canada East (DR).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Control baseline aligned to AMF, OSFI, Law 25, and PIPEDA.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Gold Layer Construction Patterns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Star schemas for reporting domains with conformed dimensions.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Data products combine domain marts, KPI tables, and feature-ready sets.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Certification process includes Tier-3 SLA checks before release.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Semantic naming and KPI definitions synchronized with BI semantic layer.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Gold outputs are controlled sources for APIs, BI, and ML features.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Gold Certification Criteria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Criterion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Target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Owner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CDE 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&gt;=99.5%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Domain Data Owner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Freshness SLA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Within contractual window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 Engineering Lead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Lineage 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Source-to-KPI trace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Governance Office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Policy compliance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RLS/CLS/DDM mapped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Security Architect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Operational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Monitoring + runbooks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Platform Operations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End-to-End Medallion Release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Release gate with evidence at each stage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Ingest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Bronze Commit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Silver Conformance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Gold Certification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Consumer Publish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011680"/>
            <a:ext cx="1078992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Segoe UI"/>
              </a:rPr>
              <a:t>Governance and Lineage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Metadata planes and operational controls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Three-Tier Governance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Rationalized model replacing overlapping catalog duplication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216152"/>
            <a:ext cx="10744200" cy="1435608"/>
          </a:xfrm>
          <a:prstGeom prst="roundRect">
            <a:avLst/>
          </a:prstGeom>
          <a:solidFill>
            <a:srgbClr val="4778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1325880"/>
            <a:ext cx="1037844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Tier 1: Purview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Enterprise catalog, glossary, classification, DQ dashboards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2724912"/>
            <a:ext cx="10744200" cy="1435608"/>
          </a:xfrm>
          <a:prstGeom prst="roundRect">
            <a:avLst/>
          </a:prstGeom>
          <a:solidFill>
            <a:srgbClr val="2E85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2834640"/>
            <a:ext cx="1037844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Tier 2: Unity Catalog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Technical grants, lineage, row/column security controls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" y="4233672"/>
            <a:ext cx="10744200" cy="1435608"/>
          </a:xfrm>
          <a:prstGeom prst="roundRect">
            <a:avLst/>
          </a:prstGeom>
          <a:solidFill>
            <a:srgbClr val="616F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14400" y="4343400"/>
            <a:ext cx="1037844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Tier 3: Manta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Cross-platform code-level lineage and impact analysis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Lineage Federation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Databricks + ADF + SAS integration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Scan Code/Metadata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Parse Dependencies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Build Unified Graph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Publish to Purview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Expose to Engineers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Metadata Responsibilities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Function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Purview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Unity Catalog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Manta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Business glossary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Technical object ACLs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Reference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Column-level lineage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Consume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 (Databricks scope)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Aggregate across tools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Cross-platform lineage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Consume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Consume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Steward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Governance Operating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Central policy office defines standards, controls, and review criteria.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Domain teams deliver products under mandatory architecture and DQ gates.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Exceptions require formal risk acceptance and remediation timeline.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Stewardship KPIs tracked for issue aging, data quality trend, and ownership.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Data Quality Tier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Domain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Design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 Enforcement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Evidence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Tier 1 Ingestion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Purview sampling profiles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Pipeline-triggered 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DQ scorecards + quarantine logs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Tier 2 Transformation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DLT expectations + GE suites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Job fail/warn policies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DLT event logs + alerts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Tier 3 Certification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SLA &amp; semantic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Publish block on threshold 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Certification artifacts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Governance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Steward review cadence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Issue workflow SLA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Meeting minutes + tracker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Master and Reference Data Governance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Enterprise entities managed as reusable certified products.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Reference tables versioned with controlled release workflow.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Survivorship logic implemented in Silver with reconciliation evidence.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Downstream consumers subscribe to contract versions, not ad-hoc extracts.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Business and Technical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544068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02920" y="1078992"/>
            <a:ext cx="5440680" cy="530352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85800" y="1207008"/>
            <a:ext cx="50749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Segoe UI"/>
              </a:rPr>
              <a:t>Business Outcomes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1078992"/>
            <a:ext cx="544068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172200" y="1078992"/>
            <a:ext cx="5440680" cy="530352"/>
          </a:xfrm>
          <a:prstGeom prst="rect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355080" y="1207008"/>
            <a:ext cx="50749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Segoe UI"/>
              </a:rPr>
              <a:t>Technical Outcomes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737360"/>
            <a:ext cx="5074920" cy="461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Trusted enterprise data products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Faster analytics and AI delivery cycle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Regulatory-grade traceability and evidence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Platform simplification and controlled spend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5080" y="1737360"/>
            <a:ext cx="5074920" cy="461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Single Delta substrate with governed access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Composable medallion pipelines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Lineage and DQ from source to report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Automated policy and IaC enforcement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Change Impact Assessment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Manta graph enables deterministic blast-radius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Proposed Change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Lineage Impact Query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Consumer Risk Scoring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ARB Approval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Controlled Deployment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Governance KPIs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KPI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Definition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Target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Certified data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Gold products passing Tier-3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Quarterly growth with &gt;95% compliance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Steward issue closure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DQ/security issue closure within SLA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&gt;90% within SLA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Lineage 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Products with full source-to-consumption lineage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100% for regulated domains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Policy exception aging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Open exceptions older than threshold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&lt;5% over 90 days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A67E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011680"/>
            <a:ext cx="1078992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Segoe UI"/>
              </a:rPr>
              <a:t>Security and Privacy Engineering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Control implementation details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Security Control 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1216152"/>
            <a:ext cx="10744200" cy="681228"/>
          </a:xfrm>
          <a:prstGeom prst="roundRect">
            <a:avLst/>
          </a:prstGeom>
          <a:solidFill>
            <a:srgbClr val="406E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132588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Identity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Entra ID, Conditional Access, MFA, SCIM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" y="1970532"/>
            <a:ext cx="10744200" cy="681228"/>
          </a:xfrm>
          <a:prstGeom prst="roundRect">
            <a:avLst/>
          </a:prstGeom>
          <a:solidFill>
            <a:srgbClr val="3E84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208026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Resource Authorization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Azure RBAC and workspace-level permissions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" y="2724912"/>
            <a:ext cx="10744200" cy="681228"/>
          </a:xfrm>
          <a:prstGeom prst="roundRect">
            <a:avLst/>
          </a:prstGeom>
          <a:solidFill>
            <a:srgbClr val="6B79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14400" y="283464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Data Authorization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ABAC, RLS, CLS, DDM in Unity Catalog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" y="3479292"/>
            <a:ext cx="10744200" cy="681228"/>
          </a:xfrm>
          <a:prstGeom prst="roundRect">
            <a:avLst/>
          </a:prstGeom>
          <a:solidFill>
            <a:srgbClr val="307D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358902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Network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Private endpoints, NSGs, firewall egress control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" y="4233672"/>
            <a:ext cx="10744200" cy="681228"/>
          </a:xfrm>
          <a:prstGeom prst="roundRect">
            <a:avLst/>
          </a:prstGeom>
          <a:solidFill>
            <a:srgbClr val="9A6C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Protection &amp; Privacy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Encryption, DLP, consent, DSAR workflows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1520" y="4988052"/>
            <a:ext cx="10744200" cy="681228"/>
          </a:xfrm>
          <a:prstGeom prst="roundRect">
            <a:avLst/>
          </a:prstGeom>
          <a:solidFill>
            <a:srgbClr val="5267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400" y="509778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Audit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Central logs, SIEM correlation, compliance evidence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Identity and Access Patterns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Component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Auth Pattern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Notes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SAML/OAuth via Entra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SCIM group sync to principals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Fabric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Native Entra integration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Capacity and workspace RBAC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SAS Viya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SAML/OIDC federation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Group claims mapped to SAS roles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Purview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Native Entra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Collection-level governance roles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Managed identity runtime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Authoring RBAC via Entra groups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Conditional Access Baseline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Domain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Design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 Enforcement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Evidence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All data platform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Token issuance blocked if 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Entra sign-in logs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Compliant Device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Managed endpoints only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Access denied for non-compliant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Intune compliance reports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Trusted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Corp/VPN/Bastion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Block external unknown 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Conditional access outcomes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Session Lifetime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12h interactive max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Forced reauthentication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Token policy logs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ABAC Implementation in Unity Catalog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Attribute sources include role, business unit, region, and clearance class.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Policies are attached to catalogs/schemas/tables via grant templates.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Attribute propagation follows joiner-mover-leaver lifecycle automation.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Design separates coarse RBAC from fine-grained row/column policies.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RLS Policy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Dataset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Filter Logic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Applied For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Customer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region in user_regions()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Regional operations teams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Claims Gold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business_unit = current_bu()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P&amp;C vs Life segmentation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Risk 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risk_role in entitlement_map()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Second-line risk functions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Actuarial Inputs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project_code in user_projects()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Model-specific SAS teams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CLS and Masking Profiles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Classification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Mask Strategy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Illustrative Fields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Public/Internal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No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Reference dimensions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Confidential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Partial reveal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Postal code, phone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Restricted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Deterministic hash/null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SIN, account number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Highly Sensitive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Tokenized/proxy view only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Health/disability fields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Sensitive Query Enforcement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Policy decision stays server-side at query runtime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User Query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UC AuthZ Check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Row Filter Apply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Column Mask Apply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Result Delivery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Architecture Principles (Operationalized)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Data as Product: ownership, contracts, certification, SLAs.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Security by Design: identity-first, zero trust, fine-grained controls.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Federated Execution: centralized guardrails, domain delivery autonomy.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Open Standards: Delta/Parquet, APIs, metadata portability.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Right Workload on Right Platform: explicit anti-overlap boundaries.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Network and Exfiltration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Public endpoints disabled for ADLS, Key Vault, Purview, ADF, Event Hub.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All spoke egress forced through Azure Firewall Premium with FQDN rules.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NSGs maintain deny-by-default and explicit service flow allowances.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Fabric export and sharing controls restricted by tenant security settings.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Privacy Engineering: Law 25 and PIPEDA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Consent flags are propagated as policy attributes in curated layers.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DSAR workflows include discovery, extraction, and response evidence chain.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Erasure requests orchestrate delete/purge with retention rule exceptions.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Pseudonymization and anonymization patterns applied by data product type.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Security Monitoring and Audit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Domain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Design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 Enforcement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Evidence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Access 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Databricks, Fabric, SAS, ADLS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SIEM correlation and anomaly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Central log retention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Privilege Changes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Entra + UC grants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Daily drift detection jobs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Access review packs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Policy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Azure Policy + config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Automated incident ticketing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Exception registry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 Exfiltration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Firewall + DLP telemetry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High-risk alert workflows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Forensic packet/log evidence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011680"/>
            <a:ext cx="1078992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Segoe UI"/>
              </a:rPr>
              <a:t>Azure Infrastructure Deep Dive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Landing zone, network, compute, and resilience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Azure Topology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Physical deployment baseline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pic>
        <p:nvPicPr>
          <p:cNvPr id="7" name="Picture 6" descr="azure_topolo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078992"/>
            <a:ext cx="112014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Hub-Spoke Network Topology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VNet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Purpose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Key Assets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vnet-hub-canadacentral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Shared connectivity and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Firewall, ER Gateway, Bastion, DNS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vnet-data-prod-cc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Production data workloads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Databricks, PEs, SQL paths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vnet-data-nonprod-cc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Non-prod workloads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Dev/stg/sandbox workspaces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vnet-sas-prod-cc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SAS compute isolation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AKS/VM compute + JDBC paths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vnet-mgmt-cc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Ops and automation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CI runners, monitoring, tooling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Production Subnet Schema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1216152"/>
            <a:ext cx="10744200" cy="681228"/>
          </a:xfrm>
          <a:prstGeom prst="roundRect">
            <a:avLst/>
          </a:prstGeom>
          <a:solidFill>
            <a:srgbClr val="427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14400" y="132588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snet-dbx-host-prod (/22)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Databricks host VMs, delegated subnet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" y="1970532"/>
            <a:ext cx="10744200" cy="681228"/>
          </a:xfrm>
          <a:prstGeom prst="roundRect">
            <a:avLst/>
          </a:prstGeom>
          <a:solidFill>
            <a:srgbClr val="4C81A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208026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snet-dbx-container-prod (/22)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Container network for Spark runtime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" y="2724912"/>
            <a:ext cx="10744200" cy="681228"/>
          </a:xfrm>
          <a:prstGeom prst="roundRect">
            <a:avLst/>
          </a:prstGeom>
          <a:solidFill>
            <a:srgbClr val="3184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14400" y="283464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snet-private-endpoints (/24)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PE NICs for data and control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" y="3479292"/>
            <a:ext cx="10744200" cy="681228"/>
          </a:xfrm>
          <a:prstGeom prst="roundRect">
            <a:avLst/>
          </a:prstGeom>
          <a:solidFill>
            <a:srgbClr val="5A89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358902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snet-sqlwarehouse-prod (/24)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Serverless SQL connectivity config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" y="4233672"/>
            <a:ext cx="10744200" cy="681228"/>
          </a:xfrm>
          <a:prstGeom prst="roundRect">
            <a:avLst/>
          </a:prstGeom>
          <a:solidFill>
            <a:srgbClr val="6F7C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914400" y="434340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snet-adf-prod (/24)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Integration runtime agents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31520" y="4988052"/>
            <a:ext cx="10744200" cy="681228"/>
          </a:xfrm>
          <a:prstGeom prst="roundRect">
            <a:avLst/>
          </a:prstGeom>
          <a:solidFill>
            <a:srgbClr val="7B86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400" y="5097780"/>
            <a:ext cx="10378440" cy="525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Segoe UI"/>
              </a:rPr>
              <a:t>snet-services-prod (/24)</a:t>
            </a:r>
          </a:p>
          <a:p>
            <a:r>
              <a:rPr sz="1200" b="0">
                <a:solidFill>
                  <a:srgbClr val="FFFFFF"/>
                </a:solidFill>
                <a:latin typeface="Segoe UI"/>
              </a:rPr>
              <a:t>Utility services and internal components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Private Endpoint Matrix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77724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Service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Sub-resource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DNS Zone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ADLS Gen2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dfs/blob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privatelink.dfs/blob.core.windows.net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Key Vault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vault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privatelink.vaultcore.azure.net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account/portal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privatelink.purview*.azure.com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workspace UI/API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privatelink.azuredatabricks.net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Event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namespace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privatelink.servicebus.windows.net</a:t>
                      </a: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 Factory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dataFactory/portal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privatelink.datafactory/adf.azure.com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Firewall Rule Collections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Domain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Design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 Enforcement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Evidence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 Control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Allow region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HTTPS 443 egress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Firewall policy logs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Azure Core Services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Allow identity/monitoring FQDNs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Restricted outbound set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Policy analytics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Package Repositories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Allow approved package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Curated dependency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Change review records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Default Deny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Block all unmatched egress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No implicit internet access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Blocked flow evidence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Compute Profiles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Sizing Pattern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Workload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DS4/DS5 pools + autoscale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DLT/ETL and quality workflows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Analytics SQL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Serverless small-medium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Ad-hoc and dashboard acceleration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MLOps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CPU/GPU mixed pools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Training, feature generation, serving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SAS Compute Server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E-series memory optimized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Actuarial and risk batch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Fabric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F-SKU sized for BI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Direct Lake serving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Decision Logic: Workload Placement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Identify
workload type</a:t>
            </a:r>
          </a:p>
        </p:txBody>
      </p:sp>
      <p:sp>
        <p:nvSpPr>
          <p:cNvPr id="7" name="Chevron 6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Map to
platform capability</a:t>
            </a:r>
          </a:p>
        </p:txBody>
      </p:sp>
      <p:sp>
        <p:nvSpPr>
          <p:cNvPr id="9" name="Chevron 8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Apply security
constraints</a:t>
            </a:r>
          </a:p>
        </p:txBody>
      </p:sp>
      <p:sp>
        <p:nvSpPr>
          <p:cNvPr id="11" name="Chevron 10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Validate cost
profile</a:t>
            </a:r>
          </a:p>
        </p:txBody>
      </p:sp>
      <p:sp>
        <p:nvSpPr>
          <p:cNvPr id="13" name="Chevron 12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Approve via
ARB gate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Disaster Recovery Sequence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Primary: Canada Central | DR: Canada East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Detect Incident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Activate DR Runbook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Restore Data Paths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Recover Compute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Validate SLAs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Resilience Targets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Domain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Design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 Enforcement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Evidence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 loss tolerance by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Geo-redundant storage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Backup/replication metrics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RTO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Service restoration target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Automated infra and workload playbooks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DR drill outcomes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Critical Pipelines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Priority recovery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Dependency-aware restart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Operational logs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Security During DR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Policies remain enforced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Failover with private networking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Control attestations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Infrastructure as Code and CI/CD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Stage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Objective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Gate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Validate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Lint, policy checks, static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Fail-fast non-compliance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Plan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Deterministic diff and approvals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Peer + architecture review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Apply Non-Prod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Integration and smoke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Automated test pass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Apply Prod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Controlled rollout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Dual approval + change window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011680"/>
            <a:ext cx="1078992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Segoe UI"/>
              </a:rPr>
              <a:t>Operations, Performance, and Execution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Run model and delivery plan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Performance Engineering Levers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Layer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Optimization Lever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Expected Benefit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Ingestion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Incremental loading and checkpointing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Reduced latency and retries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Bronze/Silver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Partitioning and file sizing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Efficient scan and compaction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Materialized aggregates and caching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Faster BI and API response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SQL Warehouses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Autosuspend/scaling policies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Balanced throughput/cost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ML Serving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Adaptive autoscale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SLA adherence under burst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Observability and SRE Controls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2800350"/>
                <a:gridCol w="2800350"/>
                <a:gridCol w="2800350"/>
              </a:tblGrid>
              <a:tr h="1088136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Control Domain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Design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Runtime Enforcement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Evidence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Pipeline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Task-level metrics and SLA timers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Alert routing by 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Ops dashboard + incident logs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 Quality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Rule breach telemetry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Quarantine and steward ticket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DQ trend boards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Tag-based spend and anomalies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Budget thresholds and alerts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FinOps monthly packs</a:t>
                      </a:r>
                    </a:p>
                  </a:txBody>
                  <a:tcPr/>
                </a:tc>
              </a:tr>
              <a:tr h="1088136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Security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SIEM correlation and threat alerts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SOC incident response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Audit evidence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Incident Management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Integrated with platform and security operations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Detect</a:t>
            </a:r>
          </a:p>
        </p:txBody>
      </p:sp>
      <p:sp>
        <p:nvSpPr>
          <p:cNvPr id="8" name="Chevron 7"/>
          <p:cNvSpPr/>
          <p:nvPr/>
        </p:nvSpPr>
        <p:spPr>
          <a:xfrm>
            <a:off x="2615184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770632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Triage</a:t>
            </a:r>
          </a:p>
        </p:txBody>
      </p:sp>
      <p:sp>
        <p:nvSpPr>
          <p:cNvPr id="10" name="Chevron 9"/>
          <p:cNvSpPr/>
          <p:nvPr/>
        </p:nvSpPr>
        <p:spPr>
          <a:xfrm>
            <a:off x="4882896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38344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Contain</a:t>
            </a:r>
          </a:p>
        </p:txBody>
      </p:sp>
      <p:sp>
        <p:nvSpPr>
          <p:cNvPr id="12" name="Chevron 11"/>
          <p:cNvSpPr/>
          <p:nvPr/>
        </p:nvSpPr>
        <p:spPr>
          <a:xfrm>
            <a:off x="7150608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06056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Recover</a:t>
            </a:r>
          </a:p>
        </p:txBody>
      </p:sp>
      <p:sp>
        <p:nvSpPr>
          <p:cNvPr id="14" name="Chevron 13"/>
          <p:cNvSpPr/>
          <p:nvPr/>
        </p:nvSpPr>
        <p:spPr>
          <a:xfrm>
            <a:off x="9418320" y="2926080"/>
            <a:ext cx="164592" cy="347472"/>
          </a:xfrm>
          <a:prstGeom prst="chevron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573768" y="2377440"/>
            <a:ext cx="2130552" cy="1463040"/>
          </a:xfrm>
          <a:prstGeom prst="roundRect">
            <a:avLst/>
          </a:prstGeom>
          <a:solidFill>
            <a:srgbClr val="FFFFFF"/>
          </a:solidFill>
          <a:ln>
            <a:solidFill>
              <a:srgbClr val="0054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300" b="1">
                <a:solidFill>
                  <a:srgbClr val="222E39"/>
                </a:solidFill>
                <a:latin typeface="Segoe UI"/>
              </a:rPr>
              <a:t>Postmortem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FinOps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544068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502920" y="1078992"/>
            <a:ext cx="5440680" cy="530352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85800" y="1207008"/>
            <a:ext cx="50749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Segoe UI"/>
              </a:rPr>
              <a:t>Cost Drivers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1078992"/>
            <a:ext cx="544068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172200" y="1078992"/>
            <a:ext cx="5440680" cy="530352"/>
          </a:xfrm>
          <a:prstGeom prst="rect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355080" y="1207008"/>
            <a:ext cx="507492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Segoe UI"/>
              </a:rPr>
              <a:t>Optimization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737360"/>
            <a:ext cx="5074920" cy="461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Compute DBU consumption by workload class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Storage growth and retention profile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Fabric BI capacity utilization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Network egress and private endpoint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5080" y="1737360"/>
            <a:ext cx="5074920" cy="461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Cluster policies and auto-termination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Workload scheduling and right-sizing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Storage lifecycle and compaction</a:t>
            </a:r>
          </a:p>
          <a:p>
            <a:pPr>
              <a:spcAft>
                <a:spcPts val="600"/>
              </a:spcAft>
            </a:pPr>
            <a:r>
              <a:rPr sz="1400" b="0">
                <a:solidFill>
                  <a:srgbClr val="222E39"/>
                </a:solidFill>
                <a:latin typeface="Segoe UI"/>
              </a:rPr>
              <a:t>• Chargeback transparency by domain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Delivery Roadmap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136017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Horizon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Focus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Milestones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136017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H1 (0-12m)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Landing zone, core pipelines, governance baseline</a:t>
                      </a:r>
                    </a:p>
                  </a:txBody>
                  <a:tcPr/>
                </a:tc>
              </a:tr>
              <a:tr h="136017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H2 (12-24m)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Scale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Domain product expansion, semantic acceleration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136017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H3 (24-36m)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Optimize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Advanced AI governance and automation depth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Architecture Review Board Gates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Gate 1: workload placement and anti-pattern checks.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Gate 2: security/privacy controls and policy mapping.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Gate 3: data quality, lineage, and certification readiness.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Gate 4: operational readiness, SLOs, and runbook completeness.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Gate 5: post-implementation evidence and KPI outcomes.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Key Architecture Decisions (Condensed)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680085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AD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Decision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Technical Consequence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Delta as canonical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Unified storage semantics and replay</a:t>
                      </a:r>
                    </a:p>
                  </a:txBody>
                  <a:tcPr/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AD-02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 primary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Consolidated ETL/SQL/ML runtime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Fabric BI-only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Direct Lake at enterprise scale</a:t>
                      </a:r>
                    </a:p>
                  </a:txBody>
                  <a:tcPr/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AD-04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SAS Compute Server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Sequential regulated compute path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Purview+UC+Manta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Multi-plane governance + lineage</a:t>
                      </a:r>
                    </a:p>
                  </a:txBody>
                  <a:tcPr/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AD-06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Canada-only regions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Policy-enforced residency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680085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ADLS shared substrate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Cross-platform non-duplicative access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Executive Technical Decisions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Steering committee inputs required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2920" y="1078992"/>
          <a:ext cx="112014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  <a:gridCol w="3733800"/>
              </a:tblGrid>
              <a:tr h="906780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Decision Point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Option Recommended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rgbClr val="FFFFFF"/>
                          </a:solidFill>
                          <a:latin typeface="Segoe UI"/>
                        </a:rPr>
                        <a:t>Technical Rationale</a:t>
                      </a:r>
                    </a:p>
                  </a:txBody>
                  <a:tcPr>
                    <a:solidFill>
                      <a:srgbClr val="005499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Primary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Databricks-primary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End-to-end control and reduced overlap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BI Serving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Fabric Direct Lake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Cost/performance at enterprise scale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Governance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Purview + UC + Manta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Full business + technical lineage</a:t>
                      </a:r>
                    </a:p>
                  </a:txBody>
                  <a:tcPr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SAS Integration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JDBC-first policy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Preserve UC row/column enforcement</a:t>
                      </a:r>
                    </a:p>
                  </a:txBody>
                  <a:tcPr>
                    <a:solidFill>
                      <a:srgbClr val="EBF1F7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Delivery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Phased with ARB 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b="0">
                          <a:solidFill>
                            <a:srgbClr val="222E39"/>
                          </a:solidFill>
                          <a:latin typeface="Segoe UI"/>
                        </a:rPr>
                        <a:t>Risk-controlled execution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Closing: Implementation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Next technical action baseline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" y="1078992"/>
            <a:ext cx="11201400" cy="5440680"/>
          </a:xfrm>
          <a:prstGeom prst="roundRect">
            <a:avLst/>
          </a:prstGeom>
          <a:solidFill>
            <a:srgbClr val="FFFFFF"/>
          </a:solidFill>
          <a:ln>
            <a:solidFill>
              <a:srgbClr val="D3DC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58952" y="1335024"/>
            <a:ext cx="10689336" cy="492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Confirm guardrails in architecture standards and CI controls.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Sequence high-value domains for Gold product certification.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Harden lineage and DQ evidence for regulated reporting.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Operationalize FinOps and reliability SLO dashboards.</a:t>
            </a:r>
          </a:p>
          <a:p>
            <a:pPr>
              <a:spcAft>
                <a:spcPts val="700"/>
              </a:spcAft>
            </a:pPr>
            <a:r>
              <a:rPr sz="1700" b="0">
                <a:solidFill>
                  <a:srgbClr val="222E39"/>
                </a:solidFill>
                <a:latin typeface="Segoe UI"/>
              </a:rPr>
              <a:t>• Prepare Fabric IQ evaluation backlog under strict governance.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4672"/>
          </a:xfrm>
          <a:prstGeom prst="rect">
            <a:avLst/>
          </a:prstGeom>
          <a:solidFill>
            <a:srgbClr val="0B2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02920" y="109728"/>
            <a:ext cx="9326880" cy="493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300" b="1">
                <a:solidFill>
                  <a:srgbClr val="FFFFFF"/>
                </a:solidFill>
                <a:latin typeface="Segoe UI"/>
              </a:rPr>
              <a:t>Non-Functional Priorities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822960"/>
            <a:ext cx="105156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0">
                <a:solidFill>
                  <a:srgbClr val="637180"/>
                </a:solidFill>
                <a:latin typeface="Segoe UI"/>
              </a:rPr>
              <a:t>Relative target maturity by design intent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20" y="6601968"/>
            <a:ext cx="822960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637180"/>
                </a:solidFill>
                <a:latin typeface="Segoe UI"/>
              </a:rPr>
              <a:t>Greenfield | Databricks-Primary Technical Deep Dive | Internal - Confidential</a:t>
            </a:r>
          </a:p>
        </p:txBody>
      </p:sp>
      <p:sp>
        <p:nvSpPr>
          <p:cNvPr id="7" name="Oval 6"/>
          <p:cNvSpPr/>
          <p:nvPr/>
        </p:nvSpPr>
        <p:spPr>
          <a:xfrm>
            <a:off x="3200400" y="3017519"/>
            <a:ext cx="1463040" cy="1463040"/>
          </a:xfrm>
          <a:prstGeom prst="ellipse">
            <a:avLst/>
          </a:prstGeom>
          <a:noFill/>
          <a:ln>
            <a:solidFill>
              <a:srgbClr val="CFD9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Oval 7"/>
          <p:cNvSpPr/>
          <p:nvPr/>
        </p:nvSpPr>
        <p:spPr>
          <a:xfrm>
            <a:off x="2743200" y="2560319"/>
            <a:ext cx="2377440" cy="2377440"/>
          </a:xfrm>
          <a:prstGeom prst="ellipse">
            <a:avLst/>
          </a:prstGeom>
          <a:noFill/>
          <a:ln>
            <a:solidFill>
              <a:srgbClr val="CFD9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2286000" y="2103119"/>
            <a:ext cx="3291840" cy="3291840"/>
          </a:xfrm>
          <a:prstGeom prst="ellipse">
            <a:avLst/>
          </a:prstGeom>
          <a:noFill/>
          <a:ln>
            <a:solidFill>
              <a:srgbClr val="CFD9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1828800" y="1645919"/>
            <a:ext cx="4206240" cy="4206240"/>
          </a:xfrm>
          <a:prstGeom prst="ellipse">
            <a:avLst/>
          </a:prstGeom>
          <a:noFill/>
          <a:ln>
            <a:solidFill>
              <a:srgbClr val="CFD9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315200" y="1463040"/>
            <a:ext cx="493776" cy="347472"/>
          </a:xfrm>
          <a:prstGeom prst="rect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760720" y="1463040"/>
            <a:ext cx="146304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222E39"/>
                </a:solidFill>
                <a:latin typeface="Segoe UI"/>
              </a:rPr>
              <a:t>Security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2084832"/>
            <a:ext cx="438912" cy="347472"/>
          </a:xfrm>
          <a:prstGeom prst="rect">
            <a:avLst/>
          </a:prstGeom>
          <a:solidFill>
            <a:srgbClr val="0054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5760720" y="2084832"/>
            <a:ext cx="146304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222E39"/>
                </a:solidFill>
                <a:latin typeface="Segoe UI"/>
              </a:rPr>
              <a:t>Reliability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0" y="2706624"/>
            <a:ext cx="438912" cy="347472"/>
          </a:xfrm>
          <a:prstGeom prst="rect">
            <a:avLst/>
          </a:prstGeom>
          <a:solidFill>
            <a:srgbClr val="1A7A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760720" y="2706624"/>
            <a:ext cx="146304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222E39"/>
                </a:solidFill>
                <a:latin typeface="Segoe UI"/>
              </a:rPr>
              <a:t>Performance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3328416"/>
            <a:ext cx="384048" cy="347472"/>
          </a:xfrm>
          <a:prstGeom prst="rect">
            <a:avLst/>
          </a:prstGeom>
          <a:solidFill>
            <a:srgbClr val="A67E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3328416"/>
            <a:ext cx="146304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222E39"/>
                </a:solidFill>
                <a:latin typeface="Segoe UI"/>
              </a:rPr>
              <a:t>Cost Efficiency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5200" y="3950208"/>
            <a:ext cx="438912" cy="347472"/>
          </a:xfrm>
          <a:prstGeom prst="rect">
            <a:avLst/>
          </a:prstGeom>
          <a:solidFill>
            <a:srgbClr val="7E8C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5760720" y="3950208"/>
            <a:ext cx="146304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222E39"/>
                </a:solidFill>
                <a:latin typeface="Segoe UI"/>
              </a:rPr>
              <a:t>Operability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7280" y="1188720"/>
            <a:ext cx="4297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>
                <a:solidFill>
                  <a:srgbClr val="005499"/>
                </a:solidFill>
                <a:latin typeface="Segoe UI"/>
              </a:rPr>
              <a:t>NFR Maturity Snapshot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21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5212080"/>
            <a:ext cx="12191695" cy="1645920"/>
          </a:xfrm>
          <a:prstGeom prst="rect">
            <a:avLst/>
          </a:prstGeom>
          <a:solidFill>
            <a:srgbClr val="0078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31520" y="2011680"/>
            <a:ext cx="10789920" cy="2103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Segoe UI"/>
              </a:rPr>
              <a:t>Logical Architecture</a:t>
            </a:r>
          </a:p>
          <a:p>
            <a:r>
              <a:rPr sz="1800" b="0">
                <a:solidFill>
                  <a:srgbClr val="FFFFFF"/>
                </a:solidFill>
                <a:latin typeface="Segoe UI"/>
              </a:rPr>
              <a:t>Layer model, boundaries, and interactions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