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234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4389120"/>
            <a:ext cx="12191695" cy="246888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2960" y="914400"/>
            <a:ext cx="10515600" cy="2743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600" b="1">
                <a:solidFill>
                  <a:srgbClr val="FFFFFF"/>
                </a:solidFill>
                <a:latin typeface="Segoe UI"/>
              </a:rPr>
              <a:t>Greenfield Modern Data Platform</a:t>
            </a:r>
          </a:p>
          <a:p>
            <a:r>
              <a:rPr sz="2800" b="0">
                <a:solidFill>
                  <a:srgbClr val="FFFFFF"/>
                </a:solidFill>
                <a:latin typeface="Segoe UI"/>
              </a:rPr>
              <a:t>Databricks-Primary Architecture (v8.0)</a:t>
            </a:r>
          </a:p>
          <a:p>
            <a:r>
              <a:rPr sz="1600" b="0">
                <a:solidFill>
                  <a:srgbClr val="FFFFFF"/>
                </a:solidFill>
                <a:latin typeface="Segoe UI"/>
              </a:rPr>
              <a:t>Executive Architecture Deck | March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6355080"/>
            <a:ext cx="10058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>
                <a:solidFill>
                  <a:srgbClr val="FFFFFF"/>
                </a:solidFill>
                <a:latin typeface="Segoe UI"/>
              </a:rPr>
              <a:t>Classification: Internal - Confidential | Owner: VP, Chief Data Officer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Platform Responsibility Matrix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" y="1143000"/>
          <a:ext cx="11064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60"/>
                <a:gridCol w="2766060"/>
                <a:gridCol w="2766060"/>
                <a:gridCol w="2766060"/>
              </a:tblGrid>
              <a:tr h="744582"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Capability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Databricks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Fabric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SAS Viya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</a:tr>
              <a:tr h="744582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Data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Restricted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Targeted</a:t>
                      </a:r>
                    </a:p>
                  </a:txBody>
                  <a:tcPr/>
                </a:tc>
              </a:tr>
              <a:tr h="744582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Data Warehousing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Primary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BI serving only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-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744582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BI &amp;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Targeted</a:t>
                      </a:r>
                    </a:p>
                  </a:txBody>
                  <a:tcPr/>
                </a:tc>
              </a:tr>
              <a:tr h="744582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ML / AI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Primary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-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Specialized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744582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Lineage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Contributing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Contributing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Manta source</a:t>
                      </a:r>
                    </a:p>
                  </a:txBody>
                  <a:tcPr/>
                </a:tc>
              </a:tr>
              <a:tr h="744588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Semantic Intelligence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Contributing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Evaluate (H2/H3)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-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Data Flow Between Platforms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58368"/>
            <a:ext cx="10515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607080"/>
                </a:solidFill>
                <a:latin typeface="Segoe UI"/>
              </a:rPr>
              <a:t>Single source of truth with governed consumption paths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2286000"/>
            <a:ext cx="210312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263238"/>
                </a:solidFill>
                <a:latin typeface="Segoe UI"/>
              </a:rPr>
              <a:t>Sources</a:t>
            </a:r>
          </a:p>
        </p:txBody>
      </p:sp>
      <p:sp>
        <p:nvSpPr>
          <p:cNvPr id="8" name="Chevron 7"/>
          <p:cNvSpPr/>
          <p:nvPr/>
        </p:nvSpPr>
        <p:spPr>
          <a:xfrm>
            <a:off x="2633472" y="2816352"/>
            <a:ext cx="182880" cy="402336"/>
          </a:xfrm>
          <a:prstGeom prst="chevron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788920" y="2286000"/>
            <a:ext cx="210312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263238"/>
                </a:solidFill>
                <a:latin typeface="Segoe UI"/>
              </a:rPr>
              <a:t>ADF / Auto Loader</a:t>
            </a:r>
          </a:p>
        </p:txBody>
      </p:sp>
      <p:sp>
        <p:nvSpPr>
          <p:cNvPr id="10" name="Chevron 9"/>
          <p:cNvSpPr/>
          <p:nvPr/>
        </p:nvSpPr>
        <p:spPr>
          <a:xfrm>
            <a:off x="4873752" y="2816352"/>
            <a:ext cx="182880" cy="402336"/>
          </a:xfrm>
          <a:prstGeom prst="chevron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0" y="2286000"/>
            <a:ext cx="210312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263238"/>
                </a:solidFill>
                <a:latin typeface="Segoe UI"/>
              </a:rPr>
              <a:t>ADLS + Delta</a:t>
            </a:r>
          </a:p>
        </p:txBody>
      </p:sp>
      <p:sp>
        <p:nvSpPr>
          <p:cNvPr id="12" name="Chevron 11"/>
          <p:cNvSpPr/>
          <p:nvPr/>
        </p:nvSpPr>
        <p:spPr>
          <a:xfrm>
            <a:off x="7114032" y="2816352"/>
            <a:ext cx="182880" cy="402336"/>
          </a:xfrm>
          <a:prstGeom prst="chevron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269480" y="2286000"/>
            <a:ext cx="210312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263238"/>
                </a:solidFill>
                <a:latin typeface="Segoe UI"/>
              </a:rPr>
              <a:t>Databricks
Silver/Gold</a:t>
            </a:r>
          </a:p>
        </p:txBody>
      </p:sp>
      <p:sp>
        <p:nvSpPr>
          <p:cNvPr id="14" name="Chevron 13"/>
          <p:cNvSpPr/>
          <p:nvPr/>
        </p:nvSpPr>
        <p:spPr>
          <a:xfrm>
            <a:off x="9354312" y="2816352"/>
            <a:ext cx="182880" cy="402336"/>
          </a:xfrm>
          <a:prstGeom prst="chevron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09760" y="2286000"/>
            <a:ext cx="210312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263238"/>
                </a:solidFill>
                <a:latin typeface="Segoe UI"/>
              </a:rPr>
              <a:t>Fabric Direct Lake
+ SAS JDBC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Medallion Architecture: End-to-End 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pic>
        <p:nvPicPr>
          <p:cNvPr id="6" name="Picture 5" descr="medalli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143000"/>
            <a:ext cx="11064240" cy="5120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6355080"/>
            <a:ext cx="109728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>
                <a:solidFill>
                  <a:srgbClr val="607080"/>
                </a:solidFill>
                <a:latin typeface="Segoe UI"/>
              </a:rPr>
              <a:t>Source systems to serving channels with governance, security, and observability overlays.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Ingestion Patterns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Batch file ingestion with Auto Loader schema inference/evolution.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Database CDC and incremental extraction with Azure Data Factory.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Streaming ingestion through Event Hub and Structured Streaming.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API ingestion orchestrated with Databricks Workflows or ADF.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SAS-native ingestion via JDBC LIBNAME or authorized ADLS paths.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Pre-Bronze Data Quality Gate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58368"/>
            <a:ext cx="10515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607080"/>
                </a:solidFill>
                <a:latin typeface="Segoe UI"/>
              </a:rPr>
              <a:t>Tier-1 DQ before raw persistence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2286000"/>
            <a:ext cx="210312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263238"/>
                </a:solidFill>
                <a:latin typeface="Segoe UI"/>
              </a:rPr>
              <a:t>Land to Staging</a:t>
            </a:r>
          </a:p>
        </p:txBody>
      </p:sp>
      <p:sp>
        <p:nvSpPr>
          <p:cNvPr id="8" name="Chevron 7"/>
          <p:cNvSpPr/>
          <p:nvPr/>
        </p:nvSpPr>
        <p:spPr>
          <a:xfrm>
            <a:off x="2633472" y="2816352"/>
            <a:ext cx="182880" cy="402336"/>
          </a:xfrm>
          <a:prstGeom prst="chevron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788920" y="2286000"/>
            <a:ext cx="210312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263238"/>
                </a:solidFill>
                <a:latin typeface="Segoe UI"/>
              </a:rPr>
              <a:t>Purview DQ Sampling</a:t>
            </a:r>
          </a:p>
        </p:txBody>
      </p:sp>
      <p:sp>
        <p:nvSpPr>
          <p:cNvPr id="10" name="Chevron 9"/>
          <p:cNvSpPr/>
          <p:nvPr/>
        </p:nvSpPr>
        <p:spPr>
          <a:xfrm>
            <a:off x="4873752" y="2816352"/>
            <a:ext cx="182880" cy="402336"/>
          </a:xfrm>
          <a:prstGeom prst="chevron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0" y="2286000"/>
            <a:ext cx="210312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263238"/>
                </a:solidFill>
                <a:latin typeface="Segoe UI"/>
              </a:rPr>
              <a:t>Pass/Fail Decision</a:t>
            </a:r>
          </a:p>
        </p:txBody>
      </p:sp>
      <p:sp>
        <p:nvSpPr>
          <p:cNvPr id="12" name="Chevron 11"/>
          <p:cNvSpPr/>
          <p:nvPr/>
        </p:nvSpPr>
        <p:spPr>
          <a:xfrm>
            <a:off x="7114032" y="2816352"/>
            <a:ext cx="182880" cy="402336"/>
          </a:xfrm>
          <a:prstGeom prst="chevron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269480" y="2286000"/>
            <a:ext cx="210312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263238"/>
                </a:solidFill>
                <a:latin typeface="Segoe UI"/>
              </a:rPr>
              <a:t>Bronze or Quarantine</a:t>
            </a:r>
          </a:p>
        </p:txBody>
      </p:sp>
      <p:sp>
        <p:nvSpPr>
          <p:cNvPr id="14" name="Chevron 13"/>
          <p:cNvSpPr/>
          <p:nvPr/>
        </p:nvSpPr>
        <p:spPr>
          <a:xfrm>
            <a:off x="9354312" y="2816352"/>
            <a:ext cx="182880" cy="402336"/>
          </a:xfrm>
          <a:prstGeom prst="chevron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09760" y="2286000"/>
            <a:ext cx="210312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263238"/>
                </a:solidFill>
                <a:latin typeface="Segoe UI"/>
              </a:rPr>
              <a:t>Steward Alerting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Bronze Layer Implementation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Immutable append-only Delta storage by source and entity.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Ingestion metadata columns for provenance and replay.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Schema evolution enabled with controlled drift handling.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90-day Delta time travel baseline with domain-specific retention.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Quarantine sub-tables for structural failures.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Silver Layer Implementation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Standardization, cleansing, deduplication, and key conformance.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DLT expectations enforce quality rules during transformation.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Reference/master data enrichment and survivorship logic.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PII normalization and policy tagging for downstream controls.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Lineage captured to support full audit traceability.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Gold Layer and Data Products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Business-ready dimensional and analytical models.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Certified KPIs with semantic alignment and stewardship signoff.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Feature-ready curated datasets for AI/ML consumption.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Power BI Direct Lake consumption through OneLake shortcuts.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SAS consumption via JDBC path to preserve Unity Catalog controls.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Serving Channels and Interfaces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" y="1143000"/>
          <a:ext cx="11064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080"/>
                <a:gridCol w="3688080"/>
                <a:gridCol w="3688080"/>
              </a:tblGrid>
              <a:tr h="868680"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Consumer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Interface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Governance Pattern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Power 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Fabric Direct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Purview + Semantic model governance</a:t>
                      </a: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Analysts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Databricks SQL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Unity Catalog grants, row/column controls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APIs / JDBC / ODBC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Service principals and contracts</a:t>
                      </a: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Data Science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Notebooks + Feature Store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Model governance and lineage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Actuarial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SAS Viya Compute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JDBC first; restricted ADLS exception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234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5212080"/>
            <a:ext cx="12191695" cy="164592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2960" y="2011680"/>
            <a:ext cx="10515600" cy="2103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  <a:latin typeface="Segoe UI"/>
              </a:rPr>
              <a:t>Governance &amp; Data Quality</a:t>
            </a:r>
          </a:p>
          <a:p>
            <a:r>
              <a:rPr sz="1800" b="0">
                <a:solidFill>
                  <a:srgbClr val="FFFFFF"/>
                </a:solidFill>
                <a:latin typeface="Segoe UI"/>
              </a:rPr>
              <a:t>Three-tier control model across platforms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Presentation 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58368"/>
            <a:ext cx="10515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607080"/>
                </a:solidFill>
                <a:latin typeface="Segoe UI"/>
              </a:rPr>
              <a:t>50-slide executive briefing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7" name="Oval 6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1. Strategic context and architecture decisions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2. Logical architecture and medallion implementation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3. Governance, quality, and security/privacy controls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4. Azure infrastructure deployment model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5. Operating model, roadmap, and executive decisions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Governance Operating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Centralized governance standards with federated delivery execution.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Data ownership defined at domain and product levels.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Stewardship workflows tied to quality and policy exceptions.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Architecture review gates prevent workload drift and duplication.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Three-Tier Catalog Strategy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58368"/>
            <a:ext cx="10515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607080"/>
                </a:solidFill>
                <a:latin typeface="Segoe UI"/>
              </a:rPr>
              <a:t>Complementary strengths instead of overlapping catalogs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2286000"/>
            <a:ext cx="359664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263238"/>
                </a:solidFill>
                <a:latin typeface="Segoe UI"/>
              </a:rPr>
              <a:t>Purview
Enterprise Plane</a:t>
            </a:r>
          </a:p>
        </p:txBody>
      </p:sp>
      <p:sp>
        <p:nvSpPr>
          <p:cNvPr id="8" name="Chevron 7"/>
          <p:cNvSpPr/>
          <p:nvPr/>
        </p:nvSpPr>
        <p:spPr>
          <a:xfrm>
            <a:off x="4126992" y="2816352"/>
            <a:ext cx="182880" cy="402336"/>
          </a:xfrm>
          <a:prstGeom prst="chevron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282440" y="2286000"/>
            <a:ext cx="359664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263238"/>
                </a:solidFill>
                <a:latin typeface="Segoe UI"/>
              </a:rPr>
              <a:t>Unity Catalog
Technical Enforcement</a:t>
            </a:r>
          </a:p>
        </p:txBody>
      </p:sp>
      <p:sp>
        <p:nvSpPr>
          <p:cNvPr id="10" name="Chevron 9"/>
          <p:cNvSpPr/>
          <p:nvPr/>
        </p:nvSpPr>
        <p:spPr>
          <a:xfrm>
            <a:off x="7860792" y="2816352"/>
            <a:ext cx="182880" cy="402336"/>
          </a:xfrm>
          <a:prstGeom prst="chevron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016240" y="2286000"/>
            <a:ext cx="359664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263238"/>
                </a:solidFill>
                <a:latin typeface="Segoe UI"/>
              </a:rPr>
              <a:t>Manta
Cross-Platform Lineage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Tier 1: Microsoft Purview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Enterprise inventory, glossary, classification, and policy management.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Data quality dashboards and stewardship collaboration workflows.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Visibility layer for business and compliance stakeholders.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Lineage consumption endpoint for integrated Manta metadata.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Tier 2: Databricks Unity Catalog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Central metastore and object-level permissions.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Row filters and column masks enforced at query time.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Audit events and lineage for data engineering and SQL workloads.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Primary technical governance plane for Delta assets.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Tier 3: Manta Lineage Engine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Code-level lineage extraction across Databricks, ADF, and SAS.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Bridges lineage gaps no single platform can cover end-to-end.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Feeds lineage views in Purview and technical diagnostics in UC.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Critical for regulated change impact assessment.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Three-Tier Data Quality Framework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" y="1143000"/>
          <a:ext cx="11064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080"/>
                <a:gridCol w="3688080"/>
                <a:gridCol w="3688080"/>
              </a:tblGrid>
              <a:tr h="1042416"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Tier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Execution Point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Gate Outcome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Tier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Ingestion (Purview DQ Sampling)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Block or quarantine defective loads</a:t>
                      </a:r>
                    </a:p>
                  </a:txBody>
                  <a:tcPr/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Tier 2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Medallion transitions (DLT + GE)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Reject non-conforming records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Tier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Gold certification SLA 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Publish only certified products</a:t>
                      </a:r>
                    </a:p>
                  </a:txBody>
                  <a:tcPr/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Unified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DQ observability dashboards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Steward accountability and trend control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Master Data and Reference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Golden identifiers and reference dimensions centralized in curated zones.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Conformance rules propagated across domains via reusable pipelines.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Customer 360 and core reference entities treated as enterprise products.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Lifecycle governance aligns with DAMA-DMBOK and DCAM practices.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234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5212080"/>
            <a:ext cx="12191695" cy="1645920"/>
          </a:xfrm>
          <a:prstGeom prst="rect">
            <a:avLst/>
          </a:prstGeom>
          <a:solidFill>
            <a:srgbClr val="B38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2960" y="2011680"/>
            <a:ext cx="10515600" cy="2103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  <a:latin typeface="Segoe UI"/>
              </a:rPr>
              <a:t>Security &amp; Privacy</a:t>
            </a:r>
          </a:p>
          <a:p>
            <a:r>
              <a:rPr sz="1800" b="0">
                <a:solidFill>
                  <a:srgbClr val="FFFFFF"/>
                </a:solidFill>
                <a:latin typeface="Segoe UI"/>
              </a:rPr>
              <a:t>Defense-in-depth controls for regulated operations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Identity and Authentication Foundation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Azure Entra ID is the mandatory identity provider across all components.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MFA, compliant device, and conditional access are always enforced.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SCIM/SAML/OAuth integrations standardize workforce access patterns.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Managed identities preferred; static credentials prohibited.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RBAC Model (Azure Resource Layer)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" y="1143000"/>
          <a:ext cx="11064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080"/>
                <a:gridCol w="3688080"/>
                <a:gridCol w="3688080"/>
              </a:tblGrid>
              <a:tr h="868680"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Security Group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Primary Role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Scope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sg-data-platform-admins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Contributor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Data platform subscriptions</a:t>
                      </a: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sg-data-engineers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Databricks + Storage Contributor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Engineering workspaces and ADLS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sg-data-scientists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Sandbox contributor + reader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Exploration and governed read zones</a:t>
                      </a: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sg-governance-admins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Purview curator + KV admin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Governance stack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sg-fabric-admins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Capacity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Fabric BI capacity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Executive 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Databricks is the primary platform for engineering, warehousing, and AI/ML workloads.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Microsoft Fabric is scoped to BI serving (Power BI Direct Lake) with strict guardrails.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SAS Viya Compute Server remains for regulated actuarial and risk analytics.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Purview + Unity Catalog + Manta delivers full governance and cross-platform lineage.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Architecture is designed for AMF, OSFI, and Law 25 compliance in Canadian regions.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ABAC in Unity Catalog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Policy decisions are based on role, business unit, region, and clearance attributes.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Catalog/schema/table hierarchies simplify consistent grant propagation.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Attribute provisioning aligns with joiner-mover-leaver lifecycle.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ABAC path extends to downstream BI and SAS controls via governed interfaces.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Row-Level Security Strategy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Unity Catalog row filters enforce least-privilege data visibility.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Rules use user context and domain attributes at query runtime.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Power BI RLS complements semantic layer access boundaries.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Security logic is centrally versioned and auditable.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Column Security and Dynamic Masking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Column-level policies protect PII and regulated attributes.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Masking modes include nulling, partial reveal, and deterministic hash.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Purview classification labels drive mask policy assignment.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Sensitive fields remain controlled across SQL, BI, and API paths.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Privacy Controls (Law 25 / PIPEDA)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Consent metadata influences access and downstream usage policies.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DSAR workflows support discover, extract, and evidence generation.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Right-to-erasure handled through orchestrated purge and retention rules.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Pseudonymization/anonymization patterns applied by domain sensitivity.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Encryption and Exfiltration Controls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" y="1143000"/>
            <a:ext cx="5303520" cy="5212080"/>
          </a:xfrm>
          <a:prstGeom prst="roundRect">
            <a:avLst/>
          </a:prstGeom>
          <a:solidFill>
            <a:srgbClr val="FFFFFF"/>
          </a:solidFill>
          <a:ln>
            <a:solidFill>
              <a:srgbClr val="DCE4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548640" y="1143000"/>
            <a:ext cx="5303520" cy="50292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31520" y="1252728"/>
            <a:ext cx="49377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solidFill>
                  <a:srgbClr val="FFFFFF"/>
                </a:solidFill>
                <a:latin typeface="Segoe UI"/>
              </a:rPr>
              <a:t>Encryption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17920" y="1143000"/>
            <a:ext cx="5303520" cy="5212080"/>
          </a:xfrm>
          <a:prstGeom prst="roundRect">
            <a:avLst/>
          </a:prstGeom>
          <a:solidFill>
            <a:srgbClr val="FFFFFF"/>
          </a:solidFill>
          <a:ln>
            <a:solidFill>
              <a:srgbClr val="DCE4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217920" y="1143000"/>
            <a:ext cx="5303520" cy="50292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400800" y="1252728"/>
            <a:ext cx="49377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solidFill>
                  <a:srgbClr val="FFFFFF"/>
                </a:solidFill>
                <a:latin typeface="Segoe UI"/>
              </a:rPr>
              <a:t>Exfiltration Prevention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1783080"/>
            <a:ext cx="4846320" cy="448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AES-256 at rest with MMK/CMK strategy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TLS 1.2+ for all in-transit communications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Key Vault managed key lifecycle and rotation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6520" y="1783080"/>
            <a:ext cx="4846320" cy="448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Private endpoints and disabled public access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Firewall and NSG deny-by-default stance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DLP policies and export restrictions in BI layers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Security Audit and Monitoring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Centralized logs from Entra, Databricks, Fabric, SAS, and Azure services.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Security alerting integrated with incident response operations.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Compliance evidence packs generated for internal/external audits.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Policy-as-code controls continuously validated through CI/CD.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234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5212080"/>
            <a:ext cx="12191695" cy="1645920"/>
          </a:xfrm>
          <a:prstGeom prst="rect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2960" y="2011680"/>
            <a:ext cx="10515600" cy="2103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  <a:latin typeface="Segoe UI"/>
              </a:rPr>
              <a:t>Azure Infrastructure</a:t>
            </a:r>
          </a:p>
          <a:p>
            <a:r>
              <a:rPr sz="1800" b="0">
                <a:solidFill>
                  <a:srgbClr val="FFFFFF"/>
                </a:solidFill>
                <a:latin typeface="Segoe UI"/>
              </a:rPr>
              <a:t>Landing zone, network, compute, and operations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Landing Zone Architecture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CAF-aligned enterprise landing zone with policy inheritance.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Hub-spoke topology isolates workloads and centralizes control points.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All spokes route egress through Azure Firewall Premium inspection.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Private DNS and Bastion complete the secure connectivity model.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Azure Infrastructure Topology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pic>
        <p:nvPicPr>
          <p:cNvPr id="6" name="Picture 5" descr="azure_topolo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143000"/>
            <a:ext cx="11064240" cy="5120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6355080"/>
            <a:ext cx="109728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>
                <a:solidFill>
                  <a:srgbClr val="607080"/>
                </a:solidFill>
                <a:latin typeface="Segoe UI"/>
              </a:rPr>
              <a:t>Physical deployment across subscriptions, VNets, services, and control planes.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Region and Disaster Recovery Strategy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" y="1143000"/>
          <a:ext cx="11064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080"/>
                <a:gridCol w="3688080"/>
                <a:gridCol w="3688080"/>
              </a:tblGrid>
              <a:tr h="1042416"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Domain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Primary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Secondary / DR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Canada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Canada East</a:t>
                      </a:r>
                    </a:p>
                  </a:txBody>
                  <a:tcPr/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Role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Production and non-production execution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DR replication and recovery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Canadian residency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Canadian residency maintained</a:t>
                      </a:r>
                    </a:p>
                  </a:txBody>
                  <a:tcPr/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Constraint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No non-Canadian replication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Enforced by Azure Policy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Strategic Drivers and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" y="1143000"/>
            <a:ext cx="5303520" cy="5212080"/>
          </a:xfrm>
          <a:prstGeom prst="roundRect">
            <a:avLst/>
          </a:prstGeom>
          <a:solidFill>
            <a:srgbClr val="FFFFFF"/>
          </a:solidFill>
          <a:ln>
            <a:solidFill>
              <a:srgbClr val="DCE4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548640" y="1143000"/>
            <a:ext cx="5303520" cy="50292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31520" y="1252728"/>
            <a:ext cx="49377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solidFill>
                  <a:srgbClr val="FFFFFF"/>
                </a:solidFill>
                <a:latin typeface="Segoe UI"/>
              </a:rPr>
              <a:t>Primary Drivers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17920" y="1143000"/>
            <a:ext cx="5303520" cy="5212080"/>
          </a:xfrm>
          <a:prstGeom prst="roundRect">
            <a:avLst/>
          </a:prstGeom>
          <a:solidFill>
            <a:srgbClr val="FFFFFF"/>
          </a:solidFill>
          <a:ln>
            <a:solidFill>
              <a:srgbClr val="DCE4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217920" y="1143000"/>
            <a:ext cx="5303520" cy="50292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400800" y="1252728"/>
            <a:ext cx="49377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solidFill>
                  <a:srgbClr val="FFFFFF"/>
                </a:solidFill>
                <a:latin typeface="Segoe UI"/>
              </a:rPr>
              <a:t>Target Outcomes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1783080"/>
            <a:ext cx="4846320" cy="448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Regulatory compliance and auditability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Enterprise-scale data democratization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AI-readiness across business units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Cost discipline through clear platform boundaries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6520" y="1783080"/>
            <a:ext cx="4846320" cy="448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Single governed source of truth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Faster delivery of reusable data products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Risk-managed self-service analytics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Scalable architecture for 55,000 employees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Subscription and Resource Organization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" y="1143000"/>
          <a:ext cx="11064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080"/>
                <a:gridCol w="3688080"/>
                <a:gridCol w="3688080"/>
              </a:tblGrid>
              <a:tr h="744582"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Subscription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Purpose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Key Controls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</a:tr>
              <a:tr h="744582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sub-data-connectivity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Hub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Firewall, ER, DNS, Bastion</a:t>
                      </a:r>
                    </a:p>
                  </a:txBody>
                  <a:tcPr/>
                </a:tc>
              </a:tr>
              <a:tr h="744582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sub-data-platform-prod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Production platform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Databricks, ADLS, Purview, KV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744582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sub-data-platform-nonprod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Dev/stage/sandbox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Cost and quota boundaries</a:t>
                      </a:r>
                    </a:p>
                  </a:txBody>
                  <a:tcPr/>
                </a:tc>
              </a:tr>
              <a:tr h="744582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sub-data-sas-prod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SAS workloads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Isolated compute and RBAC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744582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sub-data-fabric-prod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BI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F-SKU governance</a:t>
                      </a:r>
                    </a:p>
                  </a:txBody>
                  <a:tcPr/>
                </a:tc>
              </a:tr>
              <a:tr h="744588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sub-data-management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Ops and monitoring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DevOps, Log Analytics, Sentinel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Networking and Private Endpoints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Databricks VNet injection uses dedicated /22 host and container subnets.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Private endpoint-only access for ADLS, Key Vault, Purview, ADF, and Event Hub.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NSG baseline is deny-all with explicit allow rules per flow.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No direct spoke-to-spoke communication; all traffic inspectable.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Databricks Compute Sizing and Policies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" y="1143000"/>
          <a:ext cx="11064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080"/>
                <a:gridCol w="3688080"/>
                <a:gridCol w="3688080"/>
              </a:tblGrid>
              <a:tr h="868680"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Workspace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Primary Role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Control Highlights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dbw-data-eng-prod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Pipelines and transformations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Cluster policy guardrails, Photon, autoscaling</a:t>
                      </a: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dbw-analytics-prod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SQL and dashboards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Serverless SQL, autosuspend, workload mgmt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dbw-mlops-prod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Modeling and serving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GPU pools, model serving autoscale</a:t>
                      </a: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dbw-data-eng-dev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Dev/test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Reduced limits and strict auto-terminate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dbw-sandbox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Exploration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Read-only sensitive zones, budget caps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SAS Viya Compute Server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" y="1143000"/>
            <a:ext cx="5303520" cy="5212080"/>
          </a:xfrm>
          <a:prstGeom prst="roundRect">
            <a:avLst/>
          </a:prstGeom>
          <a:solidFill>
            <a:srgbClr val="FFFFFF"/>
          </a:solidFill>
          <a:ln>
            <a:solidFill>
              <a:srgbClr val="DCE4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548640" y="1143000"/>
            <a:ext cx="5303520" cy="50292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31520" y="1252728"/>
            <a:ext cx="49377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solidFill>
                  <a:srgbClr val="FFFFFF"/>
                </a:solidFill>
                <a:latin typeface="Segoe UI"/>
              </a:rPr>
              <a:t>Deployment Pattern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17920" y="1143000"/>
            <a:ext cx="5303520" cy="5212080"/>
          </a:xfrm>
          <a:prstGeom prst="roundRect">
            <a:avLst/>
          </a:prstGeom>
          <a:solidFill>
            <a:srgbClr val="FFFFFF"/>
          </a:solidFill>
          <a:ln>
            <a:solidFill>
              <a:srgbClr val="DCE4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217920" y="1143000"/>
            <a:ext cx="5303520" cy="50292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400800" y="1252728"/>
            <a:ext cx="49377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solidFill>
                  <a:srgbClr val="FFFFFF"/>
                </a:solidFill>
                <a:latin typeface="Segoe UI"/>
              </a:rPr>
              <a:t>Data Access Rules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1783080"/>
            <a:ext cx="4846320" cy="448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Private AKS deployment recommended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Compute Server engine (sequential batch)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Memory-optimized pods for actuarial models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Dedicated license and model manager services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6520" y="1783080"/>
            <a:ext cx="4846320" cy="448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JDBC to Databricks SQL is default path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ADLS direct path only for pre-authorized non-sensitive zones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SAS service principal scoped with minimal RBAC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All access paths are logged for audit and lineage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Fabric Capacity Guardrails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Capacity is sized exclusively for BI serving workloads.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No Fabric warehouse/lakehouse duplication of Databricks managed data.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No Fabric Data Factory or notebook shadow engineering layer.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Capacity expansions require architecture board approval.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Observability, FinOps, and DevOps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" y="1143000"/>
          <a:ext cx="11064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080"/>
                <a:gridCol w="3688080"/>
                <a:gridCol w="3688080"/>
              </a:tblGrid>
              <a:tr h="1042416"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Domain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Tooling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Expected Outcome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Azure Monitor + Log Analytics + Databricks 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SLA visibility and incident detection</a:t>
                      </a:r>
                    </a:p>
                  </a:txBody>
                  <a:tcPr/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Security Ops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Sentinel + alert rules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Threat detection and response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FinOps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Tags, budgets, cost dashboards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Chargeback and optimization</a:t>
                      </a:r>
                    </a:p>
                  </a:txBody>
                  <a:tcPr/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IaC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Terraform modules + CI/CD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Repeatable and auditable infrastructure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234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5212080"/>
            <a:ext cx="12191695" cy="164592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2960" y="2011680"/>
            <a:ext cx="10515600" cy="2103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  <a:latin typeface="Segoe UI"/>
              </a:rPr>
              <a:t>Roadmap and Decisions</a:t>
            </a:r>
          </a:p>
          <a:p>
            <a:r>
              <a:rPr sz="1800" b="0">
                <a:solidFill>
                  <a:srgbClr val="FFFFFF"/>
                </a:solidFill>
                <a:latin typeface="Segoe UI"/>
              </a:rPr>
              <a:t>Phased execution with governance gates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Horizon 1 (0-12 Months): Foundation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Finalize Databricks-primary architecture baseline and guardrails.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Deploy production landing zone, networking, and core governance stack.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Industrialize Bronze/Silver/Gold pipelines for priority domains.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Implement tiered DQ controls and initial certification process.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Horizon 2 (12-24 Months): Scale and Intelligence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Expand domain data products and semantic KPI coverage.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Increase self-service capabilities within governed boundaries.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Pilot Fabric IQ capabilities under strict access prerequisites.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Strengthen cross-platform lineage and model risk controls.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Horizon 3 (24-36 Months): Optimize and Innovate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" y="1143000"/>
            <a:ext cx="5303520" cy="5212080"/>
          </a:xfrm>
          <a:prstGeom prst="roundRect">
            <a:avLst/>
          </a:prstGeom>
          <a:solidFill>
            <a:srgbClr val="FFFFFF"/>
          </a:solidFill>
          <a:ln>
            <a:solidFill>
              <a:srgbClr val="DCE4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548640" y="1143000"/>
            <a:ext cx="5303520" cy="50292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31520" y="1252728"/>
            <a:ext cx="49377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solidFill>
                  <a:srgbClr val="FFFFFF"/>
                </a:solidFill>
                <a:latin typeface="Segoe UI"/>
              </a:rPr>
              <a:t>Optimization Focus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17920" y="1143000"/>
            <a:ext cx="5303520" cy="5212080"/>
          </a:xfrm>
          <a:prstGeom prst="roundRect">
            <a:avLst/>
          </a:prstGeom>
          <a:solidFill>
            <a:srgbClr val="FFFFFF"/>
          </a:solidFill>
          <a:ln>
            <a:solidFill>
              <a:srgbClr val="DCE4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217920" y="1143000"/>
            <a:ext cx="5303520" cy="50292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400800" y="1252728"/>
            <a:ext cx="49377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solidFill>
                  <a:srgbClr val="FFFFFF"/>
                </a:solidFill>
                <a:latin typeface="Segoe UI"/>
              </a:rPr>
              <a:t>Innovation Focus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1783080"/>
            <a:ext cx="4846320" cy="448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Platform cost/performance rebalancing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Automated policy assurance and controls testing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Expanded AI/ML productization and monitoring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6520" y="1783080"/>
            <a:ext cx="4846320" cy="448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Domain agent use cases with safe data grounding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Advanced semantic intelligence on certified products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Continuous architecture modernization under guardrails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Vision and Guiding Principles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Oval 5"/>
          <p:cNvSpPr/>
          <p:nvPr/>
        </p:nvSpPr>
        <p:spPr>
          <a:xfrm>
            <a:off x="10652760" y="137160"/>
            <a:ext cx="457200" cy="457200"/>
          </a:xfrm>
          <a:prstGeom prst="ellipse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Segoe UI"/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143000"/>
            <a:ext cx="11064240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Data as a Product with clear ownership and quality accountability.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Unified governance with federated execution where capabilities are mature.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Security by design with RLS, CLS, DDM, and zero-trust controls.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Right tool for the right workload to avoid capability overlap.</a:t>
            </a:r>
          </a:p>
          <a:p>
            <a:pPr>
              <a:spcAft>
                <a:spcPts val="800"/>
              </a:spcAft>
            </a:pPr>
            <a:r>
              <a:rPr sz="2000" b="0">
                <a:solidFill>
                  <a:srgbClr val="263238"/>
                </a:solidFill>
                <a:latin typeface="Segoe UI"/>
              </a:rPr>
              <a:t>AI-ready-by-default architecture across engineering and serving layers.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Executive Decision Requests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58368"/>
            <a:ext cx="10515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607080"/>
                </a:solidFill>
                <a:latin typeface="Segoe UI"/>
              </a:rPr>
              <a:t>Final steering decisions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8640" y="1143000"/>
          <a:ext cx="11064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080"/>
                <a:gridCol w="3688080"/>
                <a:gridCol w="3688080"/>
              </a:tblGrid>
              <a:tr h="1042416"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Decision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Required Direction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Impact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Architecture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Approve Databricks-primary v8.0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Locks platform scope and investment alignment</a:t>
                      </a:r>
                    </a:p>
                  </a:txBody>
                  <a:tcPr/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Fabric Guardrails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Approve BI-serving-only boundary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Prevents duplication and cost drift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Governance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Approve Purview + UC + Manta operating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Enables auditable enterprise control</a:t>
                      </a:r>
                    </a:p>
                  </a:txBody>
                  <a:tcPr/>
                </a:tc>
              </a:tr>
              <a:tr h="1042416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Roadmap Funding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Approve phased delivery plan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Accelerates time-to-value with risk control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Key Architecture Decisions (AD-01 to AD-09)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" y="1143000"/>
          <a:ext cx="11064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080"/>
                <a:gridCol w="3688080"/>
                <a:gridCol w="3688080"/>
              </a:tblGrid>
              <a:tr h="651510"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Decision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Direction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Executive Intent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AD-01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Delta Lake as canonical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Portability, consistency, and open standards</a:t>
                      </a:r>
                    </a:p>
                  </a:txBody>
                  <a:tcPr/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AD-02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Databricks as primary platform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Consolidate ETL, SQL, and ML execution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AD-03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Fabric as BI serving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Optimize Power BI cost/performance at scale</a:t>
                      </a:r>
                    </a:p>
                  </a:txBody>
                  <a:tcPr/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AD-04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SAS Viya Compute Server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Support regulated actuarial/risk workloads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AD-05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Purview + UC + Manta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End-to-end governance and lineage</a:t>
                      </a:r>
                    </a:p>
                  </a:txBody>
                  <a:tcPr/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AD-06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Canadian-only regions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Satisfy residency and resilience constraints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AD-07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ADLS Gen2 shared substrate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Single physical data foundation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234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5212080"/>
            <a:ext cx="12191695" cy="1645920"/>
          </a:xfrm>
          <a:prstGeom prst="rect">
            <a:avLst/>
          </a:prstGeom>
          <a:solidFill>
            <a:srgbClr val="007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2960" y="2011680"/>
            <a:ext cx="10515600" cy="2103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  <a:latin typeface="Segoe UI"/>
              </a:rPr>
              <a:t>Logical Architecture</a:t>
            </a:r>
          </a:p>
          <a:p>
            <a:r>
              <a:rPr sz="1800" b="0">
                <a:solidFill>
                  <a:srgbClr val="FFFFFF"/>
                </a:solidFill>
                <a:latin typeface="Segoe UI"/>
              </a:rPr>
              <a:t>Layered design and platform responsibilities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Seven Logical Layers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" y="1143000"/>
          <a:ext cx="11064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080"/>
                <a:gridCol w="3688080"/>
                <a:gridCol w="3688080"/>
              </a:tblGrid>
              <a:tr h="651510"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Layer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Purpose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b="1">
                          <a:solidFill>
                            <a:srgbClr val="FFFFFF"/>
                          </a:solidFill>
                          <a:latin typeface="Segoe UI"/>
                        </a:rPr>
                        <a:t>Primary Technologies</a:t>
                      </a:r>
                    </a:p>
                  </a:txBody>
                  <a:tcPr>
                    <a:solidFill>
                      <a:srgbClr val="00539B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Ingestion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Acquire and track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ADF, Auto Loader, Event Hub</a:t>
                      </a:r>
                    </a:p>
                  </a:txBody>
                  <a:tcPr/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Bronze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Immutable raw storage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ADLS Gen2 Delta, Unity Catalog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Conformance and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DLT, dbt, Great Expectations</a:t>
                      </a:r>
                    </a:p>
                  </a:txBody>
                  <a:tcPr/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Gold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Business-ready products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Databricks SQL, Fabric Direct Lake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Semantic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KPI business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Power BI Semantic Models, dbt Metrics</a:t>
                      </a:r>
                    </a:p>
                  </a:txBody>
                  <a:tcPr/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Serving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End-user consumption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Power BI, SQL, APIs, SAS VA</a:t>
                      </a:r>
                    </a:p>
                  </a:txBody>
                  <a:tcPr>
                    <a:solidFill>
                      <a:srgbClr val="ECF2F8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AI/ML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Model lifecycle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rgbClr val="263238"/>
                          </a:solidFill>
                          <a:latin typeface="Segoe UI"/>
                        </a:rPr>
                        <a:t>MLflow, Feature Store, Model Serving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D2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"/>
            <a:ext cx="8961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Segoe UI"/>
              </a:rPr>
              <a:t>Cross-Cutting Controls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6583680"/>
            <a:ext cx="54864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07080"/>
                </a:solidFill>
                <a:latin typeface="Segoe UI"/>
              </a:rPr>
              <a:t>Greenfield | Data &amp; AI Solutions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" y="1143000"/>
            <a:ext cx="5303520" cy="5212080"/>
          </a:xfrm>
          <a:prstGeom prst="roundRect">
            <a:avLst/>
          </a:prstGeom>
          <a:solidFill>
            <a:srgbClr val="FFFFFF"/>
          </a:solidFill>
          <a:ln>
            <a:solidFill>
              <a:srgbClr val="DCE4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548640" y="1143000"/>
            <a:ext cx="5303520" cy="50292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31520" y="1252728"/>
            <a:ext cx="49377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solidFill>
                  <a:srgbClr val="FFFFFF"/>
                </a:solidFill>
                <a:latin typeface="Segoe UI"/>
              </a:rPr>
              <a:t>Governance &amp; Metadata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17920" y="1143000"/>
            <a:ext cx="5303520" cy="5212080"/>
          </a:xfrm>
          <a:prstGeom prst="roundRect">
            <a:avLst/>
          </a:prstGeom>
          <a:solidFill>
            <a:srgbClr val="FFFFFF"/>
          </a:solidFill>
          <a:ln>
            <a:solidFill>
              <a:srgbClr val="DCE4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217920" y="1143000"/>
            <a:ext cx="5303520" cy="50292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400800" y="1252728"/>
            <a:ext cx="49377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solidFill>
                  <a:srgbClr val="FFFFFF"/>
                </a:solidFill>
                <a:latin typeface="Segoe UI"/>
              </a:rPr>
              <a:t>Security &amp; Operations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1783080"/>
            <a:ext cx="4846320" cy="448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Enterprise catalog and business glossary in Purview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Technical governance and grants in Unity Catalog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Unified lineage graph through Manta integration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6520" y="1783080"/>
            <a:ext cx="4846320" cy="448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Identity, RBAC/ABAC, masking, and encryption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Observability for pipelines, cost, and SLAs</a:t>
            </a:r>
          </a:p>
          <a:p>
            <a:pPr>
              <a:spcAft>
                <a:spcPts val="600"/>
              </a:spcAft>
            </a:pPr>
            <a:r>
              <a:rPr sz="1500" b="0">
                <a:solidFill>
                  <a:srgbClr val="263238"/>
                </a:solidFill>
                <a:latin typeface="Segoe UI"/>
              </a:rPr>
              <a:t>Policy enforcement via automation and review gates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