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C34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223D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743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88A4C0"/>
                </a:solidFill>
                <a:latin typeface="Calibri"/>
              </a:rPr>
              <a:t>GREENFIELD  |  DATA &amp; AI SOLUTIONS  |  GOUVERNANCE MDP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058400" cy="1463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Comparaison des trois scénarios
de gouvernance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3317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400" b="0" i="0">
                <a:solidFill>
                  <a:srgbClr val="AAC4E0"/>
                </a:solidFill>
                <a:latin typeface="Calibri"/>
              </a:rPr>
              <a:t>Purview-primaire  ·  IKC-primaire  ·  Collibra-primaire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971800"/>
            <a:ext cx="2377440" cy="6583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2999232"/>
            <a:ext cx="411480" cy="5943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07007" y="3090672"/>
            <a:ext cx="1691640" cy="4114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Purview-primaire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39" y="2971800"/>
            <a:ext cx="2377440" cy="6583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01568" y="2999232"/>
            <a:ext cx="411480" cy="5943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58768" y="3090672"/>
            <a:ext cx="1691640" cy="4114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IKC-primaire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3600" y="2971800"/>
            <a:ext cx="2377440" cy="65836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53328" y="2999232"/>
            <a:ext cx="411480" cy="5943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10528" y="3090672"/>
            <a:ext cx="1691640" cy="4114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Collibra-primaire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384048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6688AA"/>
                </a:solidFill>
                <a:latin typeface="Calibri"/>
              </a:rPr>
              <a:t>Architecture Board  |  Document d'aide à la décision  |  Mars 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122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Approche de transition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Migration par portes et par domaine — pas de bascule entreprise avant validation complète du pilote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78992"/>
            <a:ext cx="2770632" cy="4983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078992"/>
            <a:ext cx="2770632" cy="47548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29768" y="1133856"/>
            <a:ext cx="2587751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591056"/>
            <a:ext cx="2587751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Pré-qualif. &amp; PoC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" y="2194560"/>
            <a:ext cx="2569463" cy="256032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203704"/>
            <a:ext cx="2532887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Mois 0–3
(avant Horizon 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" y="2505456"/>
            <a:ext cx="2569463" cy="137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8056" y="2724912"/>
            <a:ext cx="64008" cy="2011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59" y="2633472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Compléter G0 (Collibra uniquement)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8056" y="3383279"/>
            <a:ext cx="64008" cy="2011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59" y="3291839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Engager intégrateur certifié (C)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8056" y="4041647"/>
            <a:ext cx="64008" cy="2011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59" y="3950207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Valider connecteur Manta → cible
et pipeline → Unity Catalog en PoC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8056" y="4700015"/>
            <a:ext cx="64008" cy="2011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59" y="4608575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Prototyper Chemin 4 (C) :
Collibra → Purview labels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9768" y="5715000"/>
            <a:ext cx="2569463" cy="274320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66344" y="5724144"/>
            <a:ext cx="2496312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C00000"/>
                </a:solidFill>
                <a:latin typeface="Calibri"/>
              </a:rPr>
              <a:t>Périmètre : C uniquement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55264" y="1078992"/>
            <a:ext cx="2770632" cy="4983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255264" y="1078992"/>
            <a:ext cx="2770632" cy="4754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64992" y="1133856"/>
            <a:ext cx="2587751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64992" y="1591056"/>
            <a:ext cx="2587751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Définition &amp; Pilote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64992" y="2194560"/>
            <a:ext cx="2569463" cy="256032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392424" y="2203704"/>
            <a:ext cx="2532887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Horizon 1
Mois 1–6 (B) / 3–9 (C)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364992" y="2505456"/>
            <a:ext cx="2569463" cy="1371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383280" y="2724912"/>
            <a:ext cx="64008" cy="2011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529584" y="2633472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Approbation AD-05, AD-06, AD-08 (G1)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83280" y="3383279"/>
            <a:ext cx="64008" cy="2011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529584" y="3291839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Établir catalogue comme autorité Niveau 1
sur un domaine prioritaire (ex. Client 360)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83280" y="4041647"/>
            <a:ext cx="64008" cy="2011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529584" y="3950207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Implémenter pipeline → Unity Catalog
avec alerting de dérive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83280" y="4700015"/>
            <a:ext cx="64008" cy="2011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529584" y="4608575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Compléter G2 (sécurité), G3 (lignage),
G4 (qualité des données)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64992" y="5715000"/>
            <a:ext cx="2569463" cy="274320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401568" y="5724144"/>
            <a:ext cx="2496312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2E75B6"/>
                </a:solidFill>
                <a:latin typeface="Calibri"/>
              </a:rPr>
              <a:t>Périmètre : B et C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90488" y="1078992"/>
            <a:ext cx="2770632" cy="4983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190488" y="1078992"/>
            <a:ext cx="2770632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00216" y="1133856"/>
            <a:ext cx="2587751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00216" y="1591056"/>
            <a:ext cx="2587751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Double exploitation
contrôlée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00216" y="2194560"/>
            <a:ext cx="2569463" cy="256032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27648" y="2203704"/>
            <a:ext cx="2532887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Horizon 1
Mois 6–9 (B) / 9–12 (C)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300216" y="2505456"/>
            <a:ext cx="2569463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318503" y="2724912"/>
            <a:ext cx="64008" cy="2011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64807" y="2633472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Faire tourner Purview-primaire et le
nouveau scénario en parallèle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318503" y="3383279"/>
            <a:ext cx="64008" cy="2011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464807" y="3291839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Mesurer cohérence glossaire, latence
classification, couverture lignage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318503" y="4041647"/>
            <a:ext cx="64008" cy="2011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64807" y="3950207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Compléter G5 (intégrations)
et G6 (économie)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18503" y="4700015"/>
            <a:ext cx="64008" cy="2011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64807" y="4608575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Arrêter si défauts matériels détectés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0216" y="5715000"/>
            <a:ext cx="2569463" cy="274320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336792" y="5724144"/>
            <a:ext cx="2496312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C96A0A"/>
                </a:solidFill>
                <a:latin typeface="Calibri"/>
              </a:rPr>
              <a:t>Périmètre : B et C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125712" y="1078992"/>
            <a:ext cx="2770632" cy="4983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9125712" y="1078992"/>
            <a:ext cx="2770632" cy="47548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235440" y="1133856"/>
            <a:ext cx="2587751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35440" y="1591056"/>
            <a:ext cx="2587751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Bascule &amp;
Extension</a:t>
            </a:r>
          </a:p>
        </p:txBody>
      </p:sp>
      <p:sp>
        <p:nvSpPr>
          <p:cNvPr id="61" name="Rectangle 60"/>
          <p:cNvSpPr/>
          <p:nvPr/>
        </p:nvSpPr>
        <p:spPr>
          <a:xfrm>
            <a:off x="9235440" y="2194560"/>
            <a:ext cx="2569463" cy="256032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9262872" y="2203704"/>
            <a:ext cx="2532887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Horizon 1–2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235440" y="2505456"/>
            <a:ext cx="2569463" cy="13716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9253728" y="2724912"/>
            <a:ext cx="64008" cy="20116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9400032" y="2633472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Basculer l'autorité de gouvernance
sur le domaine pilote approuvé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253728" y="3383279"/>
            <a:ext cx="64008" cy="20116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400032" y="3291839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Repositionner Purview en M365 DLP
auxiliaire uniquement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9253728" y="4041647"/>
            <a:ext cx="64008" cy="20116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9400032" y="3950207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Étendre domaine par domaine
selon le même modèle de portes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253728" y="4700015"/>
            <a:ext cx="64008" cy="20116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9400032" y="4608575"/>
            <a:ext cx="2386584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Annuler décommissionnement IKC (B) ;
le confirmer (C)</a:t>
            </a:r>
          </a:p>
        </p:txBody>
      </p:sp>
      <p:sp>
        <p:nvSpPr>
          <p:cNvPr id="72" name="Rectangle 71"/>
          <p:cNvSpPr/>
          <p:nvPr/>
        </p:nvSpPr>
        <p:spPr>
          <a:xfrm>
            <a:off x="9235440" y="5715000"/>
            <a:ext cx="2569463" cy="274320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9272016" y="5724144"/>
            <a:ext cx="2496312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375623"/>
                </a:solidFill>
                <a:latin typeface="Calibri"/>
              </a:rPr>
              <a:t>Périmètre : B et C</a:t>
            </a:r>
          </a:p>
        </p:txBody>
      </p:sp>
      <p:sp>
        <p:nvSpPr>
          <p:cNvPr id="74" name="Rectangle 73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C34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88A4C0"/>
                </a:solidFill>
                <a:latin typeface="Calibri"/>
              </a:rPr>
              <a:t>GREENFIELD  |  Architecture 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75488"/>
            <a:ext cx="960120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Recommandation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70432"/>
            <a:ext cx="5029200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11567160" cy="1051560"/>
          </a:xfrm>
          <a:prstGeom prst="rect">
            <a:avLst/>
          </a:prstGeom>
          <a:solidFill>
            <a:srgbClr val="2236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371600"/>
            <a:ext cx="109728" cy="105156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" y="1426464"/>
            <a:ext cx="11201400" cy="9326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50" b="0" i="0">
                <a:solidFill>
                  <a:srgbClr val="FFFFFF"/>
                </a:solidFill>
                <a:latin typeface="Calibri"/>
              </a:rPr>
              <a:t>Approuver un pilote IKC-primaire sur un domaine prioritaire (Client 360) avec progression par portes G1–G6. En parallèle, lancer G0 pour Collibra-primaire. Présenter les deux alternatives au Conseil d'Architecture en G1 pour décision finale.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523744"/>
            <a:ext cx="11567160" cy="347472"/>
          </a:xfrm>
          <a:prstGeom prst="rect">
            <a:avLst/>
          </a:prstGeom>
          <a:solidFill>
            <a:srgbClr val="162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2542032"/>
            <a:ext cx="20116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AAC4E0"/>
                </a:solidFill>
                <a:latin typeface="Calibri"/>
              </a:rPr>
              <a:t>Conditions pré-requises 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51760" y="2560320"/>
            <a:ext cx="54864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0" y="2551176"/>
            <a:ext cx="173736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CCD8EE"/>
                </a:solidFill>
                <a:latin typeface="Calibri"/>
              </a:rPr>
              <a:t>(G0) Résidence données Collibra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26279" y="2560320"/>
            <a:ext cx="54864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7719" y="2551176"/>
            <a:ext cx="173736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CCD8EE"/>
                </a:solidFill>
                <a:latin typeface="Calibri"/>
              </a:rPr>
              <a:t>(G2) SLA latence → UC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799" y="2560320"/>
            <a:ext cx="54864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39" y="2551176"/>
            <a:ext cx="173736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CCD8EE"/>
                </a:solidFill>
                <a:latin typeface="Calibri"/>
              </a:rPr>
              <a:t>(G3) Lignage Manta validé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75319" y="2560320"/>
            <a:ext cx="54864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66759" y="2551176"/>
            <a:ext cx="173736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CCD8EE"/>
                </a:solidFill>
                <a:latin typeface="Calibri"/>
              </a:rPr>
              <a:t>(G6) TCO approuvé CDO + Finance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149839" y="2560320"/>
            <a:ext cx="54864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241279" y="2551176"/>
            <a:ext cx="173736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CCD8EE"/>
                </a:solidFill>
                <a:latin typeface="Calibri"/>
              </a:rPr>
              <a:t>(AD-06) Purview limité à M365 DLP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971800"/>
            <a:ext cx="3767328" cy="3291840"/>
          </a:xfrm>
          <a:prstGeom prst="rect">
            <a:avLst/>
          </a:prstGeom>
          <a:solidFill>
            <a:srgbClr val="2236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2971800"/>
            <a:ext cx="3767328" cy="43891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85216" y="3026664"/>
            <a:ext cx="3547872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Scénario A
Purview-primaire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216" y="3520440"/>
            <a:ext cx="3511296" cy="20116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CCD8EE"/>
                </a:solidFill>
                <a:latin typeface="Calibri"/>
              </a:rPr>
              <a:t>Statu quo — maintenu comme scénario de référence et base TCO. Aucune action supplémentaire requise.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85216" y="5696712"/>
            <a:ext cx="3511296" cy="329184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21792" y="5705856"/>
            <a:ext cx="3438144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Référence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7116" y="2971800"/>
            <a:ext cx="3767328" cy="3291840"/>
          </a:xfrm>
          <a:prstGeom prst="rect">
            <a:avLst/>
          </a:prstGeom>
          <a:solidFill>
            <a:srgbClr val="2236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357116" y="2971800"/>
            <a:ext cx="3767328" cy="438912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85131" y="3026664"/>
            <a:ext cx="3547872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Scénario B
IKC-primaire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5131" y="3520440"/>
            <a:ext cx="3511296" cy="20116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CCD8EE"/>
                </a:solidFill>
                <a:latin typeface="Calibri"/>
              </a:rPr>
              <a:t>Recommandé pour le pilote Horizon 1. Progression par portes G1–G6. Domaine pilote : Client 360.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485131" y="5696712"/>
            <a:ext cx="3511296" cy="329184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21707" y="5705856"/>
            <a:ext cx="3438144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RECOMMANDÉ ★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257031" y="2971800"/>
            <a:ext cx="3767328" cy="3291840"/>
          </a:xfrm>
          <a:prstGeom prst="rect">
            <a:avLst/>
          </a:prstGeom>
          <a:solidFill>
            <a:srgbClr val="2236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257031" y="2971800"/>
            <a:ext cx="3767328" cy="438912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85048" y="3026664"/>
            <a:ext cx="3547872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Scénario C
Collibra-primaire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85048" y="3520440"/>
            <a:ext cx="3511296" cy="201168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CCD8EE"/>
                </a:solidFill>
                <a:latin typeface="Calibri"/>
              </a:rPr>
              <a:t>Évaluation parallèle conditionnelle à G0. Si G0 ne peut être clôturé en 4–6 semaines, abandonner en faveur de B.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85048" y="5696712"/>
            <a:ext cx="3511296" cy="329184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421624" y="5705856"/>
            <a:ext cx="3438144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Conditionnel à G0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6400800"/>
            <a:ext cx="1152144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1">
                <a:solidFill>
                  <a:srgbClr val="6688AA"/>
                </a:solidFill>
                <a:latin typeface="Calibri"/>
              </a:rPr>
              <a:t>L'alternative Collibra-primaire est architecturalement viable — le choix dépend de l'économie, de la capacité de livraison et de la feuille de route plateforme à 5 ans.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Ce que nous couvrons dans cette présentation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8463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84632" y="1143000"/>
            <a:ext cx="2057400" cy="50292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" y="1152144"/>
            <a:ext cx="205740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" y="1737360"/>
            <a:ext cx="1901952" cy="9144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Fondations communes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6072" y="2724912"/>
            <a:ext cx="1828800" cy="1371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76072" y="2834640"/>
            <a:ext cx="1901952" cy="22860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707070"/>
                </a:solidFill>
                <a:latin typeface="Calibri"/>
              </a:rPr>
              <a:t>Les éléments invariants
quelque soit le scénario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88920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788920" y="1143000"/>
            <a:ext cx="2057400" cy="50292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88920" y="1152144"/>
            <a:ext cx="205740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80360" y="1737360"/>
            <a:ext cx="1901952" cy="9144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Scénario A — Purview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80360" y="2724912"/>
            <a:ext cx="1828800" cy="1371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880360" y="2834640"/>
            <a:ext cx="1901952" cy="22860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707070"/>
                </a:solidFill>
                <a:latin typeface="Calibri"/>
              </a:rPr>
              <a:t>Forces, faiblesses
et risques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0235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102352" y="1143000"/>
            <a:ext cx="2057400" cy="50292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02352" y="1152144"/>
            <a:ext cx="205740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3792" y="1737360"/>
            <a:ext cx="1901952" cy="9144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Scénario B — IKC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93792" y="2724912"/>
            <a:ext cx="1828800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193792" y="2834640"/>
            <a:ext cx="1901952" cy="22860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707070"/>
                </a:solidFill>
                <a:latin typeface="Calibri"/>
              </a:rPr>
              <a:t>Forces, faiblesses
et risques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06640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406640" y="1143000"/>
            <a:ext cx="2057400" cy="502920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06640" y="1152144"/>
            <a:ext cx="205740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98079" y="1737360"/>
            <a:ext cx="1901952" cy="9144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Scénario C — Collibra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79" y="2724912"/>
            <a:ext cx="1828800" cy="13716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79" y="2834640"/>
            <a:ext cx="1901952" cy="22860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707070"/>
                </a:solidFill>
                <a:latin typeface="Calibri"/>
              </a:rPr>
              <a:t>Forces, faiblesses
et risques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2007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720072" y="1143000"/>
            <a:ext cx="2057400" cy="50292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720072" y="1152144"/>
            <a:ext cx="205740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11511" y="1737360"/>
            <a:ext cx="1901952" cy="9144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2C4471"/>
                </a:solidFill>
                <a:latin typeface="Calibri"/>
              </a:rPr>
              <a:t>Comparaison &amp; Recommandation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811511" y="2724912"/>
            <a:ext cx="1828800" cy="13716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811511" y="2834640"/>
            <a:ext cx="1901952" cy="22860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707070"/>
                </a:solidFill>
                <a:latin typeface="Calibri"/>
              </a:rPr>
              <a:t>Tableau comparatif
et décision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Ce qui ne change pas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Les trois scénarios partagent la même topologie de plateforme et le même modèle de sécurité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97280"/>
            <a:ext cx="73152" cy="85953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152144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1" i="0">
                <a:solidFill>
                  <a:srgbClr val="2C4471"/>
                </a:solidFill>
                <a:latin typeface="Calibri"/>
              </a:rPr>
              <a:t>Unity Catalog — Couche d'application obligatoire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426464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Le contrôle d'accès à l'exécution (RLS, CLS, DDM, grants) reste dans Unity Catalog pour les trois scénarios. Aucun chemin d'accès aux données ne le contourne.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2029967"/>
            <a:ext cx="73152" cy="85953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2084831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1" i="0">
                <a:solidFill>
                  <a:srgbClr val="2C4471"/>
                </a:solidFill>
                <a:latin typeface="Calibri"/>
              </a:rPr>
              <a:t>Architecture Médaillon Bronze / Argent / 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359151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Le format Delta Lake, la topologie des comptes ADLS Gen2 et les politiques de cycle de vie des données sont inchangés.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2962656"/>
            <a:ext cx="73152" cy="85953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3017520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1" i="0">
                <a:solidFill>
                  <a:srgbClr val="2C4471"/>
                </a:solidFill>
                <a:latin typeface="Calibri"/>
              </a:rPr>
              <a:t>SAS Viya — Chemin JDBC obligatoire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291839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Le modèle de sécurité à deux chemins (ADLS direct pour les données non sensibles ; JDBC pour les lectures sensibles) est entièrement préservé.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" y="3895344"/>
            <a:ext cx="73152" cy="85953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950207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1" i="0">
                <a:solidFill>
                  <a:srgbClr val="2C4471"/>
                </a:solidFill>
                <a:latin typeface="Calibri"/>
              </a:rPr>
              <a:t>Microsoft Fabric — Couche BI uniquement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4224528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Fabric reste strictement limité à la couche de service BI (Power BI Direct Lake). Son rôle ne change pas.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" y="4828031"/>
            <a:ext cx="73152" cy="85953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4882895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1" i="0">
                <a:solidFill>
                  <a:srgbClr val="2C4471"/>
                </a:solidFill>
                <a:latin typeface="Calibri"/>
              </a:rPr>
              <a:t>Manta — Moteur de lignage cross-plateforme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5157216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0" i="0">
                <a:solidFill>
                  <a:srgbClr val="404040"/>
                </a:solidFill>
                <a:latin typeface="Calibri"/>
              </a:rPr>
              <a:t>Manta est maintenu pour le lignage SAS Viya, ADLS et multi-systèmes. Seule la cible de publication change (Purview → IKC ou Collibra selon le scénario).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46520" y="1097280"/>
            <a:ext cx="5394960" cy="53949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46520" y="1097280"/>
            <a:ext cx="5394960" cy="475488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1115568"/>
            <a:ext cx="5120640" cy="4297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L'unique changement matériel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169164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707070"/>
                </a:solidFill>
                <a:latin typeface="Calibri"/>
              </a:rPr>
              <a:t>Niveau 1 — Autorité de gouvernance d'entreprise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583680" y="1947672"/>
            <a:ext cx="109728" cy="38404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766560" y="1984248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A — Purview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83879" y="1975103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Catalogue d'entreprise, glossaire,
classification, workflows de stewardship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83680" y="2386584"/>
            <a:ext cx="109728" cy="38404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66560" y="2423160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B — IKC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83879" y="2414015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Remplace Purview au Niveau 1 ;
glossaire et certification produit IBM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83680" y="2825496"/>
            <a:ext cx="109728" cy="38404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766560" y="2862072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5A3E8B"/>
                </a:solidFill>
                <a:latin typeface="Calibri"/>
              </a:rPr>
              <a:t>C — Collibra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83879" y="2852927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Remplace Purview au Niveau 1 ;
plateforme de gouvernance pure-play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3355848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707070"/>
                </a:solidFill>
                <a:latin typeface="Calibri"/>
              </a:rPr>
              <a:t>Niveau 2 — Application à l'exécution (Unity Catalog)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583680" y="3611880"/>
            <a:ext cx="109728" cy="384048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766560" y="3648456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2C4471"/>
                </a:solidFill>
                <a:latin typeface="Calibri"/>
              </a:rPr>
              <a:t>Inchangé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83879" y="3639312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Unity Catalog — RLS, CLS, DDM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0" y="4142231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707070"/>
                </a:solidFill>
                <a:latin typeface="Calibri"/>
              </a:rPr>
              <a:t>Niveau 3 — Lignage cross-plateforme (Manta)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583680" y="4398264"/>
            <a:ext cx="109728" cy="384048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766560" y="4434840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00" b="1" i="0">
                <a:solidFill>
                  <a:srgbClr val="2C4471"/>
                </a:solidFill>
                <a:latin typeface="Calibri"/>
              </a:rPr>
              <a:t>Inchangé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83879" y="4425696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Manta — cible de publication adapte au scénario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Scénario A — Purview-primaire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Scénario de référence — architecture v8.0 actuelle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69880" y="109728"/>
            <a:ext cx="1554480" cy="65836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61320" y="146304"/>
            <a:ext cx="1371600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Scénario A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1024128"/>
            <a:ext cx="11521440" cy="566928"/>
          </a:xfrm>
          <a:prstGeom prst="rect">
            <a:avLst/>
          </a:prstGeom>
          <a:solidFill>
            <a:srgbClr val="D5E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0040" y="1024128"/>
            <a:ext cx="54864" cy="5669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69848"/>
            <a:ext cx="1115568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0" i="0">
                <a:solidFill>
                  <a:srgbClr val="2C4471"/>
                </a:solidFill>
                <a:latin typeface="Calibri"/>
              </a:rPr>
              <a:t>Purview est l'autorité de gouvernance d'entreprise au Niveau 1. Unity Catalog assure l'application à l'exécution. Manta publie le lignage vers Purview. IKC est retraité conformément à AD-06.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719072"/>
            <a:ext cx="3767328" cy="4828032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" y="1719072"/>
            <a:ext cx="3767328" cy="38404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✦  Atouts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8" y="2231136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Intégration Azure native — aucun nouveau fournisseur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" y="2834640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07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Intégration M365 DLP native
(Teams, SharePoint, e-mail)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9768" y="3438144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7607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Coût de licence faible — inclus dans l'EA Microsoft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" y="4041648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607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Aligné avec la feuille de route
Microsoft Fabric et Purview Compliance Portal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" y="4645152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76072" y="4590288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Aucun risque de résidence
des données au Canada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51959" y="1719072"/>
            <a:ext cx="3767328" cy="4828032"/>
          </a:xfrm>
          <a:prstGeom prst="rect">
            <a:avLst/>
          </a:prstGeom>
          <a:solidFill>
            <a:srgbClr val="FFE8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51959" y="1719072"/>
            <a:ext cx="3767328" cy="384048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▲  Faiblesses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61688" y="2231136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0799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DQ Niveau 1 limité — sondage
statistique uniquement (AD-08)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61688" y="2834640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0799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Workflows de stewardship basiques
vs plateformes dédiées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361688" y="3438144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0799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Certification des produits
de données encore émergente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61688" y="4041648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0799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Dépendance accrue à l'écosystème
Microsoft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183879" y="1719072"/>
            <a:ext cx="3767328" cy="4828032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183879" y="1719072"/>
            <a:ext cx="3767328" cy="3840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32104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✕  Risques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93607" y="2231136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439911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Chevauchement Fabric IQ en Horizon 2 — risque de double autorité glossaire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293607" y="2834640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39911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Maturité DQ insuffisante pour
les règles métier complexes (IFRS 17, AMF)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293607" y="3438144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39911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Flexibilité réduite si la plateforme
évolue hors Azure/Databricks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Scénario B — IKC-primaire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Alternative — IKC remplace Purview au Niveau 1 ; IKC est retenu plutôt que retraité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69880" y="109728"/>
            <a:ext cx="1554480" cy="6583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61320" y="146304"/>
            <a:ext cx="1371600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Scénario B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1024128"/>
            <a:ext cx="11521440" cy="566928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0040" y="1024128"/>
            <a:ext cx="54864" cy="5669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69848"/>
            <a:ext cx="1115568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0" i="0">
                <a:solidFill>
                  <a:srgbClr val="2C4471"/>
                </a:solidFill>
                <a:latin typeface="Calibri"/>
              </a:rPr>
              <a:t>IKC devient l'autorité de gouvernance d'entreprise au Niveau 1. Unity Catalog reste inchangé. Manta publie vers IKC. Purview est repositionné en auxiliaire (M365 DLP uniquement). La migration IKC → Purview prévue en Horizon 1 est annulée.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719072"/>
            <a:ext cx="3767328" cy="4828032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" y="1719072"/>
            <a:ext cx="3767328" cy="38404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✦  Atouts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8" y="2231136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Investissement IBM existant préservé — glossaire, taxonomie, équipes stewards opérationnels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" y="2834640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07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DQ supérieure à Purview — profiling par règles métier complexes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9768" y="3438144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7607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Certification produit de données mature et marketplace IKC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" y="4041648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607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Migration Horizon 1 annulée — capacité de livraison libérée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" y="4645152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76072" y="4590288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Alignement sur les domaines réglementés (AMF, OSFI) dans l'outillage IBM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51959" y="1719072"/>
            <a:ext cx="3767328" cy="4828032"/>
          </a:xfrm>
          <a:prstGeom prst="rect">
            <a:avLst/>
          </a:prstGeom>
          <a:solidFill>
            <a:srgbClr val="FFE8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51959" y="1719072"/>
            <a:ext cx="3767328" cy="384048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▲  Faiblesses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61688" y="2231136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0799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Friction d'intégration Azure — IKC n'est pas natif Azure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61688" y="2834640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0799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Cloud Pak for Data — infrastructure IBM à maintenir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361688" y="3438144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0799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Coûts de licence IBM retenus
(EA IBM à reconfirmer)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61688" y="4041648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0799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Pipeline IKC → Unity Catalog à construire
et maintenir (nouveau risque)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183879" y="1719072"/>
            <a:ext cx="3767328" cy="4828032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183879" y="1719072"/>
            <a:ext cx="3767328" cy="3840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32104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✕  Risques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93607" y="2231136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439911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Dérive de classification : délai de
propagation IKC → Unity Catalog pour les données Restreintes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293607" y="2834640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39911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Synchronisation IKC → Purview pour M365 DLP — risque de lacune DLP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293607" y="3438144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39911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Couverture gouvernance Fabric
non native via IKC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93607" y="4041648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439911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Dépendance fournisseur IBM
renforcée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Scénario C — Collibra-primaire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Alternative stratégique — nouveau fournisseur, plafond de capacité de gouvernance le plus élevé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69880" y="109728"/>
            <a:ext cx="1554480" cy="65836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561320" y="146304"/>
            <a:ext cx="1371600" cy="62179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Scénario C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1024128"/>
            <a:ext cx="11521440" cy="566928"/>
          </a:xfrm>
          <a:prstGeom prst="rect">
            <a:avLst/>
          </a:prstGeom>
          <a:solidFill>
            <a:srgbClr val="EDE8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0040" y="1024128"/>
            <a:ext cx="54864" cy="56692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69848"/>
            <a:ext cx="11155680" cy="47548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00" b="0" i="0">
                <a:solidFill>
                  <a:srgbClr val="2C4471"/>
                </a:solidFill>
                <a:latin typeface="Calibri"/>
              </a:rPr>
              <a:t>Collibra Data Intelligence Cloud remplace Purview et IKC au Niveau 1. Unity Catalog reste inchangé. Manta + Collibra Lineage assurent le lignage. Purview conservé uniquement pour M365 DLP via un pipeline de synchronisation des labels de sensibilité sur mesure (Chemin 4).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719072"/>
            <a:ext cx="3767328" cy="4828032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" y="1719072"/>
            <a:ext cx="3767328" cy="38404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✦  Atouts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8" y="2231136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Gouvernance pure-play leader du marché — glossaire, workflows, certification produit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" y="2834640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07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Collibra DQ (Owl Analytics) — détection d'anomalies ML en ingestion (IFRS 17, AMF)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9768" y="3438144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7607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Agnosticisme plateforme — multi-cloud, non lié à Azure ni IBM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" y="4041648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607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Module Privacy dédié pour la Loi 25
(Québec) et RGPD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" y="4645152"/>
            <a:ext cx="64008" cy="2286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76072" y="4590288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Meilleure option stratégique si l'empreinte plateforme évolue au-delà d'Azure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51959" y="1719072"/>
            <a:ext cx="3767328" cy="4828032"/>
          </a:xfrm>
          <a:prstGeom prst="rect">
            <a:avLst/>
          </a:prstGeom>
          <a:solidFill>
            <a:srgbClr val="FFE8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51959" y="1719072"/>
            <a:ext cx="3767328" cy="384048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▲  Faiblesses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61688" y="2231136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07992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Zéro empreinte existante — nouveau fournisseur, construction de zéro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61688" y="2834640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07992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Délai de mise en œuvre 12–18 mois
— intégrateur certifié requis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361688" y="3438144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07992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Coût de licence élevé — nouveau
contrat commercial à négocier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61688" y="4041648"/>
            <a:ext cx="64008" cy="22860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07992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Chemin 4 (Collibra → Purview) : pipeline
sur mesure sans connecteur natif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183879" y="1719072"/>
            <a:ext cx="3767328" cy="4828032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183879" y="1719072"/>
            <a:ext cx="3767328" cy="3840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321040" y="1737360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✕  Risques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93607" y="2231136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439911" y="2176272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Résidence des données Canada (OSFI B-10) : doit être confirmée avant toute évaluation — risque bloquant potentiel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293607" y="2834640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39911" y="2779776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Dérive de classification : même risque de propagation Collibra → Unity Catalog qu'IKC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293607" y="3438144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39911" y="3383280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Connecteur Manta → Collibra plus
récent — fidélité lignage SAS Viya à valider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93607" y="4041648"/>
            <a:ext cx="64008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439911" y="3986784"/>
            <a:ext cx="3401568" cy="51206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Capacité de livraison Horizon 1
insuffisante si charge non réévaluée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Comparaison dimensionnelle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Évaluation des trois scénarios selon 14 dimensions clés pour l'Architecture Board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51560"/>
            <a:ext cx="3520440" cy="384048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79" y="1088136"/>
            <a:ext cx="33832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FFFFFF"/>
                </a:solidFill>
                <a:latin typeface="Calibri"/>
              </a:rPr>
              <a:t>Dimension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7639" y="1051560"/>
            <a:ext cx="2377440" cy="38404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69079" y="1088136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FFFFFF"/>
                </a:solidFill>
                <a:latin typeface="Calibri"/>
              </a:rPr>
              <a:t>A — Purview-primaire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92240" y="1051560"/>
            <a:ext cx="2377440" cy="38404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79" y="1088136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FFFFFF"/>
                </a:solidFill>
                <a:latin typeface="Calibri"/>
              </a:rPr>
              <a:t>B — IKC-primaire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06840" y="1051560"/>
            <a:ext cx="2423160" cy="38404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98280" y="1088136"/>
            <a:ext cx="2286000" cy="32004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FFFFFF"/>
                </a:solidFill>
                <a:latin typeface="Calibri"/>
              </a:rPr>
              <a:t>C — Collibra-primaire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1481328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977639" y="1481328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92240" y="1481328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9006840" y="1481328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11479" y="1499616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Empreinte existante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69079" y="1499616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Azure-natif 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79" y="1499616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Oui (actif, retenu)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98280" y="1499616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Aucune — nouveau
fournisseur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1810512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977639" y="1810512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1810512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006840" y="1810512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11479" y="1828800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Glossaire métier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69079" y="1828800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Adéquat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79" y="1828800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Solide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98280" y="1828800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Leader du marché ★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2139696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977639" y="2139696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492240" y="2139696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9006840" y="2139696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11479" y="2157984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Workflows de
stewardship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69079" y="2157984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Basique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83679" y="2157984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Solide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98280" y="2157984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Leader du marché ★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20040" y="2468879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977639" y="2468879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492240" y="2468879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9006840" y="2468879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11479" y="2487168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Qualité des données
(Niveau 1)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69079" y="2487168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Limité — sondage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83679" y="2487168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Solide — règles métier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98280" y="2487168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Très fort — anomalies ML ★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" y="2798063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977639" y="2798063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492240" y="2798063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9006840" y="2798063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11479" y="2816351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Certification produit
de données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69079" y="2816351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Émergent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83679" y="2816351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Solide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098280" y="2816351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Leader du marché ★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0040" y="3127247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3977639" y="3127247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492240" y="3127247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006840" y="3127247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11479" y="3145535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Intégration Azure / M365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069079" y="3145535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E75B6"/>
                </a:solidFill>
                <a:latin typeface="Calibri"/>
              </a:rPr>
              <a:t>Native ✓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583679" y="3145535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Non native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098280" y="3145535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Non native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20040" y="3456431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977639" y="3456431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6492240" y="3456431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9006840" y="3456431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411479" y="3474719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M365 DLP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69079" y="3474719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E75B6"/>
                </a:solidFill>
                <a:latin typeface="Calibri"/>
              </a:rPr>
              <a:t>Native ✓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583679" y="3474719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Purview auxiliaire
(sync IKC→Purview)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098280" y="3474719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Purview auxiliaire
(sync sur mesure ⚠)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20040" y="3785615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3977639" y="3785615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6492240" y="3785615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006840" y="3785615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411479" y="3803903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Résidence données Canada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069079" y="3803903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Confirmée ✓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583679" y="3803903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Confirmée ✓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098280" y="3803903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À valider — risque bloquant ⚠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20040" y="4114800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977639" y="4114800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6492240" y="4114800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006840" y="4114800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411479" y="4133087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Coût de licence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069079" y="4133087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E75B6"/>
                </a:solidFill>
                <a:latin typeface="Calibri"/>
              </a:rPr>
              <a:t>Faible (EA Microsoft)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583679" y="4133087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Moyen (EA IBM retenu)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9098280" y="4133087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Élevé — nouveau contrat ⚠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20040" y="4443984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3977639" y="4443984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6492240" y="4443984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9006840" y="4443984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411479" y="4462272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Effort de mise en œuvre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069079" y="4462272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E75B6"/>
                </a:solidFill>
                <a:latin typeface="Calibri"/>
              </a:rPr>
              <a:t>Référence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583679" y="4462272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Moyen — pivot gouvernance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9098280" y="4462272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Très élevé — 12–18 mois ⚠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20040" y="4773168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77639" y="4773168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6492240" y="4773168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9006840" y="4773168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411479" y="4791456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Agnostique plateforme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069079" y="4791456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Faible (lié Azure)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583679" y="4791456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Moyen (lié IBM)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098280" y="4791456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Élevé ★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20040" y="5102352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3977639" y="5102352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492240" y="5102352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9006840" y="5102352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411479" y="5120640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Module Privacy / Loi 25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069079" y="5120640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Portail Compliance M365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583679" y="5120640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Fonctionnalités IBM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9098280" y="5120640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Module Privacy dédié ★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20040" y="5431536"/>
            <a:ext cx="3520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977639" y="5431536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6492240" y="5431536"/>
            <a:ext cx="237744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9006840" y="5431536"/>
            <a:ext cx="2423160" cy="329184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411479" y="5449824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Pipeline sync UC requis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069079" y="5449824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Non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583679" y="5449824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Oui (IKC → UC)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9098280" y="5449824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Oui (Collibra → UC)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320040" y="5760720"/>
            <a:ext cx="3520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977639" y="5760720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6492240" y="5760720"/>
            <a:ext cx="237744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006840" y="5760720"/>
            <a:ext cx="242316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411479" y="5779008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1" i="0">
                <a:solidFill>
                  <a:srgbClr val="2C4471"/>
                </a:solidFill>
                <a:latin typeface="Calibri"/>
              </a:rPr>
              <a:t>Horizon stratégique 5 ans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4069079" y="5779008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Lié Azure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583679" y="5779008"/>
            <a:ext cx="224028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Lié IBM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9098280" y="5779008"/>
            <a:ext cx="2286000" cy="29260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225610"/>
                </a:solidFill>
                <a:latin typeface="Calibri"/>
              </a:rPr>
              <a:t>Multi-plateforme ★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Matrice des risques comparée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Principaux risques de chaque scénario — évaluation côte à côte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24128"/>
            <a:ext cx="3767328" cy="38404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8056" y="1042415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A — Purview-primaire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1463040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0040" y="1463040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59" y="1481328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MOYEN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768" y="1783080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Chevauchement Fabric IQ en Horizon 2 : risque de double autorité glossaire si Fabric IQ est activé.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2633472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0040" y="2633472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59" y="2651760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MOYEN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" y="2953512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DQ insuffisante pour les règles métier complexes (IFRS 17, actuariat, AMF) — sondage statistique uniquement.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" y="3803904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3756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20040" y="3803904"/>
            <a:ext cx="777240" cy="27432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59" y="3822191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FAIBLE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" y="4123944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Flexibilité réduite si l'empreinte plateforme évolue au-delà d'Azure / Databricks.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" y="4974336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3756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20040" y="4974336"/>
            <a:ext cx="777240" cy="27432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59" y="4992624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FAIBLE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9768" y="5294376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Risque de verrouillage Microsoft : dépendance à l'EA et à la feuille de route Purview.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2816" y="1024128"/>
            <a:ext cx="3767328" cy="38404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370831" y="1042415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B — IKC-primaire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2816" y="1463040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242816" y="1463040"/>
            <a:ext cx="777240" cy="2743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288536" y="1481328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CRITIQUE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52544" y="1783080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Dérive de classification : délai de propagation IKC → Unity Catalog expose les données Restreintes pendant la fenêtre de synchronisation.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42816" y="2633472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242816" y="2633472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288536" y="2651760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ÉLEVÉ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52544" y="2953512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Synchronisation IKC → Purview pour M365 DLP — lacune DLP potentielle en cas de dérive de la taxonomie.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42816" y="3803904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242816" y="3803904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288536" y="3822191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ÉLEVÉ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52544" y="4123944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Coûts IBM retenus : contrat Cloud Pak for Data à reconfirmer ; risque de dérive des coûts de licence.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42816" y="4974336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242816" y="4974336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288536" y="4992624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MOYEN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352544" y="5294376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Couverture gouvernance Fabric non native — intégration indirecte uniquement.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165592" y="1024128"/>
            <a:ext cx="3767328" cy="384048"/>
          </a:xfrm>
          <a:prstGeom prst="rect">
            <a:avLst/>
          </a:prstGeom>
          <a:solidFill>
            <a:srgbClr val="5A3E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93608" y="1042415"/>
            <a:ext cx="3584448" cy="34747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C — Collibra-primaire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165592" y="1463040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8165592" y="1463040"/>
            <a:ext cx="777240" cy="2743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11312" y="1481328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CRITIQUE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75319" y="1783080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Résidence données Canada (OSFI B-10) : doit être confirmée contractuellement AVANT toute évaluation. Risque bloquant potentiel.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165592" y="2633472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8165592" y="2633472"/>
            <a:ext cx="777240" cy="2743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211312" y="2651760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CRITIQUE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275319" y="2953512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Dérive de classification : même risque Collibra → Unity Catalog qu'IKC — SLA de latence non négociable.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165592" y="3803904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8165592" y="3803904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211312" y="3822191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ÉLEVÉ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275319" y="4123944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Chemin 4 (Collibra → Purview labels de sensibilité) : pipeline sur mesure, sans connecteur natif — risque de lacune DLP permanente.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65592" y="4974336"/>
            <a:ext cx="3767328" cy="1097280"/>
          </a:xfrm>
          <a:prstGeom prst="rect">
            <a:avLst/>
          </a:prstGeom>
          <a:solidFill>
            <a:srgbClr val="FFFFFF"/>
          </a:solidFill>
          <a:ln w="19050">
            <a:solidFill>
              <a:srgbClr val="BF5A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8165592" y="4974336"/>
            <a:ext cx="777240" cy="274320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211312" y="4992624"/>
            <a:ext cx="722376" cy="23774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ctr"/>
            <a:r>
              <a:rPr sz="750" b="1" i="0">
                <a:solidFill>
                  <a:srgbClr val="FFFFFF"/>
                </a:solidFill>
                <a:latin typeface="Calibri"/>
              </a:rPr>
              <a:t>ÉLEVÉ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275319" y="5294376"/>
            <a:ext cx="3547872" cy="6858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0" i="0">
                <a:solidFill>
                  <a:srgbClr val="404040"/>
                </a:solidFill>
                <a:latin typeface="Calibri"/>
              </a:rPr>
              <a:t>Capacité de livraison Horizon 1 : 12–18 mois d'implémentation, intégrateur certifié requis — tension avec les autres engagements.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0040" y="6309360"/>
            <a:ext cx="11521440" cy="274320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02920" y="6345936"/>
            <a:ext cx="109728" cy="2011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58368" y="6336792"/>
            <a:ext cx="91440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404040"/>
                </a:solidFill>
                <a:latin typeface="Calibri"/>
              </a:rPr>
              <a:t>CRITIQUE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874519" y="6345936"/>
            <a:ext cx="109728" cy="201168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2029967" y="6336792"/>
            <a:ext cx="91440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404040"/>
                </a:solidFill>
                <a:latin typeface="Calibri"/>
              </a:rPr>
              <a:t>ÉLEVÉ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246120" y="6345936"/>
            <a:ext cx="109728" cy="20116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3401568" y="6336792"/>
            <a:ext cx="91440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404040"/>
                </a:solidFill>
                <a:latin typeface="Calibri"/>
              </a:rPr>
              <a:t>MOYEN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617720" y="6345936"/>
            <a:ext cx="109728" cy="20116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4773168" y="6336792"/>
            <a:ext cx="91440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0" i="0">
                <a:solidFill>
                  <a:srgbClr val="404040"/>
                </a:solidFill>
                <a:latin typeface="Calibri"/>
              </a:rPr>
              <a:t>FAIBLE</a:t>
            </a:r>
          </a:p>
        </p:txBody>
      </p:sp>
      <p:sp>
        <p:nvSpPr>
          <p:cNvPr id="69" name="Rectangle 68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18872"/>
            <a:ext cx="9601200" cy="53035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Portes de décision G0 – G6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94360"/>
            <a:ext cx="10515600" cy="329184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050" b="0" i="0">
                <a:solidFill>
                  <a:srgbClr val="AAC4E0"/>
                </a:solidFill>
                <a:latin typeface="Calibri"/>
              </a:rPr>
              <a:t>Séquentielles — l'échec d'une porte suspend la progression jusqu'à remédiation complète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097280"/>
            <a:ext cx="1563624" cy="47548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Pré-qualification
fournisseur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1479" y="2267712"/>
            <a:ext cx="1399032" cy="137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79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79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Résidence données Collibra
(OSFI B-10) + TCO confirmés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79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C00000"/>
                </a:solidFill>
                <a:latin typeface="Calibri"/>
              </a:rPr>
              <a:t>Périmètre : Collibra uniquement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52243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952243" y="1097280"/>
            <a:ext cx="1563624" cy="475488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43684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43684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Approbation
architecturale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43684" y="2267712"/>
            <a:ext cx="1399032" cy="13716"/>
          </a:xfrm>
          <a:prstGeom prst="rect">
            <a:avLst/>
          </a:prstGeom>
          <a:solidFill>
            <a:srgbClr val="2C44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043684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43684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AD-05, AD-06, AD-08 réécrits
approuvés par le Conseil d'Architecture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043684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061972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2C4471"/>
                </a:solidFill>
                <a:latin typeface="Calibri"/>
              </a:rPr>
              <a:t>Périmètre : Tous les scénarios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84448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584448" y="1097280"/>
            <a:ext cx="1563624" cy="475488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75887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75887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Intégrité sécurité
&amp; classification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75887" y="2267712"/>
            <a:ext cx="1399032" cy="13716"/>
          </a:xfrm>
          <a:prstGeom prst="rect">
            <a:avLst/>
          </a:prstGeom>
          <a:solidFill>
            <a:srgbClr val="BF5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75887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75887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Pipeline → Unity Catalog : SLA
latence données Restreintes respecté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75887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94176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BF5A0A"/>
                </a:solidFill>
                <a:latin typeface="Calibri"/>
              </a:rPr>
              <a:t>Périmètre : B et C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16652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216652" y="1097280"/>
            <a:ext cx="1563624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308092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08092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Intégrité du
lignage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308092" y="2267712"/>
            <a:ext cx="1399032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308092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08092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Manta → cible validé pour
le lignage SAS Viya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308092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326380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C96A0A"/>
                </a:solidFill>
                <a:latin typeface="Calibri"/>
              </a:rPr>
              <a:t>Périmètre : B et 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848856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848856" y="1097280"/>
            <a:ext cx="1563624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940296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296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Modèle qualité
des données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940296" y="2267712"/>
            <a:ext cx="1399032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940296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940296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Pipeline DQ Niveau 1 testé
et calibré sur le domaine pilote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940296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958584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C96A0A"/>
                </a:solidFill>
                <a:latin typeface="Calibri"/>
              </a:rPr>
              <a:t>Périmètre : B et C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481060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8481060" y="1097280"/>
            <a:ext cx="1563624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72500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572500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Faisabilité
des intégrations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572500" y="2267712"/>
            <a:ext cx="1399032" cy="1371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572500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72500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Les 4 chemins d'intégration
(C) ou 3 (B) validés à échelle pilote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572500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590788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C96A0A"/>
                </a:solidFill>
                <a:latin typeface="Calibri"/>
              </a:rPr>
              <a:t>Périmètre : B et C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0113264" y="1097280"/>
            <a:ext cx="1563624" cy="47548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0113264" y="1097280"/>
            <a:ext cx="1563624" cy="47548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10204704" y="1143000"/>
            <a:ext cx="457200" cy="38404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204704" y="1554480"/>
            <a:ext cx="1417320" cy="6583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950" b="1" i="0">
                <a:solidFill>
                  <a:srgbClr val="2C4471"/>
                </a:solidFill>
                <a:latin typeface="Calibri"/>
              </a:rPr>
              <a:t>Économie
TCO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204704" y="2267712"/>
            <a:ext cx="1399032" cy="13716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204704" y="2359152"/>
            <a:ext cx="1417320" cy="256032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00" b="1" i="0">
                <a:solidFill>
                  <a:srgbClr val="707070"/>
                </a:solidFill>
                <a:latin typeface="Calibri"/>
              </a:rPr>
              <a:t>Critères d'entrée :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204704" y="2606039"/>
            <a:ext cx="1417320" cy="1371600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404040"/>
                </a:solidFill>
                <a:latin typeface="Calibri"/>
              </a:rPr>
              <a:t>TCO 3 ans vs Purview-primaire
approuvé par CDO et Finance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10204704" y="4206240"/>
            <a:ext cx="1380744" cy="219456"/>
          </a:xfrm>
          <a:prstGeom prst="rect">
            <a:avLst/>
          </a:prstGeom>
          <a:solidFill>
            <a:srgbClr val="E8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10222992" y="4215384"/>
            <a:ext cx="1344168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1" i="0">
                <a:solidFill>
                  <a:srgbClr val="375623"/>
                </a:solidFill>
                <a:latin typeface="Calibri"/>
              </a:rPr>
              <a:t>Périmètre : B et C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20040" y="5961888"/>
            <a:ext cx="11521440" cy="347472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457200" y="5980176"/>
            <a:ext cx="11247120" cy="310896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850" b="0" i="0">
                <a:solidFill>
                  <a:srgbClr val="C00000"/>
                </a:solidFill>
                <a:latin typeface="Calibri"/>
              </a:rPr>
              <a:t>⚠  G0 est spécifique à Collibra-primaire et doit être complété avant tout investissement d'évaluation. Si G0 ne peut être clôturé en 4–6 semaines, basculer sur IKC-primaire.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601968"/>
            <a:ext cx="12188952" cy="256032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20040" y="6629400"/>
            <a:ext cx="11521440" cy="201168"/>
          </a:xfrm>
          <a:prstGeom prst="rect">
            <a:avLst/>
          </a:prstGeom>
          <a:noFill/>
        </p:spPr>
        <p:txBody>
          <a:bodyPr wrap="square" lIns="0" rIns="0" tIns="0" bIns="0"/>
          <a:lstStyle/>
          <a:p>
            <a:pPr algn="l"/>
            <a:r>
              <a:rPr sz="750" b="0" i="0">
                <a:solidFill>
                  <a:srgbClr val="88A4C0"/>
                </a:solidFill>
                <a:latin typeface="Calibri"/>
              </a:rPr>
              <a:t>Greenfield – Data &amp; AI Solutions  |  Gouvernance MDP  |  Mars 2026  |  CONFIDENTIEL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