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C34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56032" y="0"/>
            <a:ext cx="11932920" cy="502920"/>
          </a:xfrm>
          <a:prstGeom prst="rect">
            <a:avLst/>
          </a:prstGeom>
          <a:solidFill>
            <a:srgbClr val="1426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84048" y="109728"/>
            <a:ext cx="11686032" cy="29260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AAC4E0"/>
                </a:solidFill>
                <a:latin typeface="Calibri"/>
              </a:rPr>
              <a:t>GREENFIELD  |  Data &amp; AI Solutions  |  Architecture Board Review  |  March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1280160"/>
            <a:ext cx="9601200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Modern Data Platform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2240280"/>
            <a:ext cx="9601200" cy="7315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600" b="0" i="0">
                <a:solidFill>
                  <a:srgbClr val="AAC4E0"/>
                </a:solidFill>
                <a:latin typeface="Calibri"/>
              </a:rPr>
              <a:t>Governance Architecture Comparison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005840" y="3246120"/>
            <a:ext cx="3474720" cy="59436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51560" y="3310128"/>
            <a:ext cx="338328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Scenario A  ·  Purview-Primary (v8.0)</a:t>
            </a:r>
          </a:p>
        </p:txBody>
      </p:sp>
      <p:sp>
        <p:nvSpPr>
          <p:cNvPr id="9" name="Rectangle 8"/>
          <p:cNvSpPr/>
          <p:nvPr/>
        </p:nvSpPr>
        <p:spPr>
          <a:xfrm>
            <a:off x="4846320" y="3246120"/>
            <a:ext cx="3200400" cy="59436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92040" y="3310128"/>
            <a:ext cx="310896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Scenario B  ·  IKC-Primary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8848" y="3364992"/>
            <a:ext cx="365760" cy="3657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400" b="1" i="0">
                <a:solidFill>
                  <a:srgbClr val="AAC4E0"/>
                </a:solidFill>
                <a:latin typeface="Calibri"/>
              </a:rPr>
              <a:t>vs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5840" y="4160520"/>
            <a:ext cx="7315200" cy="2286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" y="4315968"/>
            <a:ext cx="914400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200" b="0" i="0">
                <a:solidFill>
                  <a:srgbClr val="88AACC"/>
                </a:solidFill>
                <a:latin typeface="Calibri"/>
              </a:rPr>
              <a:t>Detailed comparison, decision gates, and Architecture Board recommendation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Risk Register — IKC-Primary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Five key risks with impact rating and recommended mitigations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987552"/>
            <a:ext cx="3840480" cy="329184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096512" y="987552"/>
            <a:ext cx="1828800" cy="329184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925312" y="987552"/>
            <a:ext cx="822960" cy="329184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748272" y="987552"/>
            <a:ext cx="5266944" cy="329184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10896" y="1005840"/>
            <a:ext cx="374904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Risk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51376" y="1005840"/>
            <a:ext cx="173736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Category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0176" y="1005840"/>
            <a:ext cx="73152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Impact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03136" y="1005840"/>
            <a:ext cx="5175504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Mitigation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56032" y="1335024"/>
            <a:ext cx="11503152" cy="1024128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56032" y="1335024"/>
            <a:ext cx="54864" cy="1024128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7472" y="1380744"/>
            <a:ext cx="370332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Classification sync drift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7472" y="1645920"/>
            <a:ext cx="3675887" cy="6583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IKC→UC propagation latency — gap between governance intent and runtime enforcement for Restricted-classified data.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51376" y="1426464"/>
            <a:ext cx="1719072" cy="777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Security / Compliance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43600" y="1426464"/>
            <a:ext cx="713232" cy="256032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943600" y="1426464"/>
            <a:ext cx="71323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03136" y="1408176"/>
            <a:ext cx="5120640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Automated reconciliation jobs, drift alerting with mandatory SLA. Security gate G2 required before Restricted domain go-live.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2" y="2359152"/>
            <a:ext cx="11503152" cy="10241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256032" y="2359152"/>
            <a:ext cx="54864" cy="10241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47472" y="2404872"/>
            <a:ext cx="370332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Azure-native integration friction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7472" y="2670048"/>
            <a:ext cx="3675887" cy="6583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Purview integrates natively with Fabric semantic models and Azure Policy. IKC-primary requires custom integration layers.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51376" y="2450592"/>
            <a:ext cx="1719072" cy="777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Architecture Complexity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943600" y="2450592"/>
            <a:ext cx="713232" cy="256032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943600" y="2450592"/>
            <a:ext cx="71323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MEDIUM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03136" y="2432304"/>
            <a:ext cx="5120640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Formal Fabric governance gap assessment. Accept or resolve via custom IKC-Fabric alignment before Horizon 2 Fabric IQ evaluation.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56032" y="3383280"/>
            <a:ext cx="11503152" cy="1024128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256032" y="3383280"/>
            <a:ext cx="54864" cy="10241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47472" y="3429000"/>
            <a:ext cx="370332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Purview DLP scope creep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7472" y="3694176"/>
            <a:ext cx="3675887" cy="6583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Classification-only mirror from IKC to Purview risks expanding into full glossary — recreating the dual-authority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51376" y="3474720"/>
            <a:ext cx="1719072" cy="777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Governance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943600" y="3474720"/>
            <a:ext cx="713232" cy="256032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0" y="3474720"/>
            <a:ext cx="71323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MEDIUM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803136" y="3456432"/>
            <a:ext cx="5120640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Hard contract on Purview scope (DLP only). Architecture Board approval required for any sync scope expansion.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56032" y="4407408"/>
            <a:ext cx="11503152" cy="10241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256032" y="4407408"/>
            <a:ext cx="54864" cy="10241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347472" y="4453128"/>
            <a:ext cx="370332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IBM licensing and run cost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47472" y="4718304"/>
            <a:ext cx="3675887" cy="6583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Baseline retired IKC to reduce IBM footprint and costs. IKC-primary reverses this — Cloud Pak infrastructure retained.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151376" y="4498848"/>
            <a:ext cx="1719072" cy="777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Financial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5943600" y="4498848"/>
            <a:ext cx="713232" cy="256032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943600" y="4498848"/>
            <a:ext cx="71323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MEDIUM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803136" y="4480560"/>
            <a:ext cx="5120640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3-year TCO analysis vs. Purview-primary baseline mandatory (gate G6). IBM enterprise agreement re-validation required.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56032" y="5431536"/>
            <a:ext cx="11503152" cy="1024128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256032" y="5431536"/>
            <a:ext cx="54864" cy="10241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347472" y="5477256"/>
            <a:ext cx="370332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Governance stack complexity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47472" y="5742432"/>
            <a:ext cx="3675887" cy="6583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Three integrated systems (IKC, UC, Manta) + Purview residual require dedicated integration operations and runbook ownership.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151376" y="5522976"/>
            <a:ext cx="1719072" cy="777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Operations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943600" y="5522976"/>
            <a:ext cx="713232" cy="256032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5943600" y="5522976"/>
            <a:ext cx="71323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MEDIUM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803136" y="5504688"/>
            <a:ext cx="5120640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444444"/>
                </a:solidFill>
                <a:latin typeface="Calibri"/>
              </a:rPr>
              <a:t>Assign explicit platform ops owner for IKC-UC sync. Include in FinOps chargeback. Runbooks before any production cutover.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Decision Gates G1–G6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Sequential gates — failure at any gate suspends progression until remediation is complete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1051560"/>
            <a:ext cx="1874519" cy="5166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56032" y="1051560"/>
            <a:ext cx="1874519" cy="530352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7472" y="1078992"/>
            <a:ext cx="59436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184" y="1645920"/>
            <a:ext cx="1746503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1F497D"/>
                </a:solidFill>
                <a:latin typeface="Calibri"/>
              </a:rPr>
              <a:t>Catalog Authority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7472" y="2084831"/>
            <a:ext cx="1691639" cy="1828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7472" y="2176272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Entry criteria: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" y="2377440"/>
            <a:ext cx="1746503" cy="1920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1A1A1A"/>
                </a:solidFill>
                <a:latin typeface="Calibri"/>
              </a:rPr>
              <a:t>Target model, RACI, and 3-year TCO documented.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7472" y="4334256"/>
            <a:ext cx="1691639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7472" y="4407408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Options: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472" y="4608576"/>
            <a:ext cx="1746503" cy="1463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Approve IKC-primary / Retain Purview-primary / Hybrid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76272" y="1051560"/>
            <a:ext cx="1874519" cy="5166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2176272" y="1051560"/>
            <a:ext cx="1874519" cy="530352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267712" y="1078992"/>
            <a:ext cx="59436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49424" y="1645920"/>
            <a:ext cx="1746503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9B2B2B"/>
                </a:solidFill>
                <a:latin typeface="Calibri"/>
              </a:rPr>
              <a:t>Security Integrity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67712" y="2084831"/>
            <a:ext cx="1691639" cy="18288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67712" y="2176272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Entry criteria: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67712" y="2377440"/>
            <a:ext cx="1746503" cy="1920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1A1A1A"/>
                </a:solidFill>
                <a:latin typeface="Calibri"/>
              </a:rPr>
              <a:t>Prove no temporal window where UC enforcement lags IKC classification for Restricted data.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267712" y="4334256"/>
            <a:ext cx="1691639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267712" y="4407408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Options: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67712" y="4608576"/>
            <a:ext cx="1746503" cy="1463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Approve / Conditional / Reject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096511" y="1051560"/>
            <a:ext cx="1874519" cy="5166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096511" y="1051560"/>
            <a:ext cx="1874519" cy="530352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187951" y="1078992"/>
            <a:ext cx="59436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69663" y="1645920"/>
            <a:ext cx="1746503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376E3D"/>
                </a:solidFill>
                <a:latin typeface="Calibri"/>
              </a:rPr>
              <a:t>Lineage &amp; Audit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87951" y="2084831"/>
            <a:ext cx="1691639" cy="1828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187951" y="2176272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Entry criteria: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87951" y="2377440"/>
            <a:ext cx="1746503" cy="1920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1A1A1A"/>
                </a:solidFill>
                <a:latin typeface="Calibri"/>
              </a:rPr>
              <a:t>Manta→IKC lineage validated for 1 regulated domain end-to-end.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87951" y="4334256"/>
            <a:ext cx="1691639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187951" y="4407408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Options: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87951" y="4608576"/>
            <a:ext cx="1746503" cy="1463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Approve / Defer until coverage met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016751" y="1051560"/>
            <a:ext cx="1874519" cy="5166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016751" y="1051560"/>
            <a:ext cx="1874519" cy="530352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108191" y="1078992"/>
            <a:ext cx="59436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089903" y="1645920"/>
            <a:ext cx="1746503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C96A0A"/>
                </a:solidFill>
                <a:latin typeface="Calibri"/>
              </a:rPr>
              <a:t>DQ Operating Model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08191" y="2084831"/>
            <a:ext cx="1691639" cy="182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108191" y="2176272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Entry criteria: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108191" y="2377440"/>
            <a:ext cx="1746503" cy="1920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1A1A1A"/>
                </a:solidFill>
                <a:latin typeface="Calibri"/>
              </a:rPr>
              <a:t>IKC DQ Tier 1 pipeline tested at representative ingestion volumes.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108191" y="4334256"/>
            <a:ext cx="1691639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108191" y="4407408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Options: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08191" y="4608576"/>
            <a:ext cx="1746503" cy="1463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Approve / Dual operation / Reject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936992" y="1051560"/>
            <a:ext cx="1874519" cy="5166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7936992" y="1051560"/>
            <a:ext cx="1874519" cy="53035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028431" y="1078992"/>
            <a:ext cx="59436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010144" y="1645920"/>
            <a:ext cx="1746503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2E75B6"/>
                </a:solidFill>
                <a:latin typeface="Calibri"/>
              </a:rPr>
              <a:t>Integration Feasibility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028431" y="2084831"/>
            <a:ext cx="1691639" cy="182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028431" y="2176272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Entry criteria: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028431" y="2377440"/>
            <a:ext cx="1746503" cy="1920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1A1A1A"/>
                </a:solidFill>
                <a:latin typeface="Calibri"/>
              </a:rPr>
              <a:t>IKC–UC–Manta integration backlog, plan, and staffing confirmed.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028431" y="4334256"/>
            <a:ext cx="1691639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8028431" y="4407408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Options: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028431" y="4608576"/>
            <a:ext cx="1746503" cy="1463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Approve phased rollout / Scope reduction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857232" y="1051560"/>
            <a:ext cx="1874519" cy="5166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857232" y="1051560"/>
            <a:ext cx="1874519" cy="530352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948672" y="1078992"/>
            <a:ext cx="59436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800" b="1" i="0">
                <a:solidFill>
                  <a:srgbClr val="FFFFFF"/>
                </a:solidFill>
                <a:latin typeface="Calibri"/>
              </a:rPr>
              <a:t>G6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930384" y="1645920"/>
            <a:ext cx="1746503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4A6F8A"/>
                </a:solidFill>
                <a:latin typeface="Calibri"/>
              </a:rPr>
              <a:t>Economics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948672" y="2084831"/>
            <a:ext cx="1691639" cy="18288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9948672" y="2176272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Entry criteria: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948672" y="2377440"/>
            <a:ext cx="1746503" cy="19202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0">
                <a:solidFill>
                  <a:srgbClr val="1A1A1A"/>
                </a:solidFill>
                <a:latin typeface="Calibri"/>
              </a:rPr>
              <a:t>3-year TCO vs Purview-primary approved by CDO and Finance.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948672" y="4334256"/>
            <a:ext cx="1691639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948672" y="4407408"/>
            <a:ext cx="1746503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Options: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948672" y="4608576"/>
            <a:ext cx="1746503" cy="1463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Proceed / Optimize &amp; resubmit / Hold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74320" y="896112"/>
            <a:ext cx="11484864" cy="146304"/>
          </a:xfrm>
          <a:prstGeom prst="rect">
            <a:avLst/>
          </a:prstGeom>
          <a:solidFill>
            <a:srgbClr val="CCDD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411480" y="896112"/>
            <a:ext cx="10972800" cy="14630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750" b="0" i="1">
                <a:solidFill>
                  <a:srgbClr val="4A6F8A"/>
                </a:solidFill>
                <a:latin typeface="Calibri"/>
              </a:rPr>
              <a:t>▶  Sequential — each gate requires formal evidence packs before progression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Migration Approach — Gate-Based &amp; Domain-Scoped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Three phases — enterprise-wide adoption only after all G1–G6 gates are passed for the pilot domain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1005840"/>
            <a:ext cx="3840480" cy="5650992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56032" y="1005840"/>
            <a:ext cx="3840480" cy="4754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7472" y="1033271"/>
            <a:ext cx="1645920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Phase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2" y="1453896"/>
            <a:ext cx="365760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Horizon 1 | Months 1–6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7472" y="1737360"/>
            <a:ext cx="3657600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2E75B6"/>
                </a:solidFill>
                <a:latin typeface="Calibri"/>
              </a:rPr>
              <a:t>Definition &amp; 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2176272"/>
            <a:ext cx="3566160" cy="182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02336" y="2359152"/>
            <a:ext cx="109728" cy="10972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66928" y="2286000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Architecture Board approval for AD-05/06/08 rewrites (Gate G1)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2336" y="2944368"/>
            <a:ext cx="109728" cy="10972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66928" y="2871216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Stand up IKC as governance authority for ONE priority domain (Customer 360 recommended)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2336" y="3529584"/>
            <a:ext cx="109728" cy="10972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6928" y="3456432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Implement IKC→UC classification sync pipeline for pilot scope with drift detection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2336" y="4114800"/>
            <a:ext cx="109728" cy="10972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66928" y="4041648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Configure Manta to publish lineage to IKC as primary target for pilot domain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02336" y="4700016"/>
            <a:ext cx="109728" cy="10972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66928" y="4626864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Implement IKC DQ Tier 1 profiling pipeline for pilot domain ingestion paths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02336" y="5285231"/>
            <a:ext cx="109728" cy="10972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5212079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Complete Gates G2 (security), G3 (lineage), G4 (DQ) via formal evidence packs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61104" y="1005840"/>
            <a:ext cx="3840480" cy="5650992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261104" y="1005840"/>
            <a:ext cx="3840480" cy="4754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52544" y="1033271"/>
            <a:ext cx="1645920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Phase 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52544" y="1453896"/>
            <a:ext cx="365760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Horizon 1 | Months 6–9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52544" y="1737360"/>
            <a:ext cx="3657600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C96A0A"/>
                </a:solidFill>
                <a:latin typeface="Calibri"/>
              </a:rPr>
              <a:t>Controlled Parallel Run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370832" y="2176272"/>
            <a:ext cx="3566160" cy="182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407408" y="2359152"/>
            <a:ext cx="109728" cy="1097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00" y="2286000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Run Purview-primary and IKC-primary governance in parallel on pilot domain for 1–2 release cycles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407408" y="2944368"/>
            <a:ext cx="109728" cy="1097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00" y="2871216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Compare glossary consistency, classification latency, DQ outcomes, and lineage coverage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407408" y="3529584"/>
            <a:ext cx="109728" cy="1097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72000" y="3456432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Measure sync pipeline reliability: latency SLA, drift incident rate, reconciliation success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407408" y="4114800"/>
            <a:ext cx="109728" cy="1097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572000" y="4041648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Complete Gates G5 (integration feasibility) and G6 (economics) using parallel run evidence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407408" y="4700016"/>
            <a:ext cx="109728" cy="10972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572000" y="4626864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If deficiencies found, halt and reassess — do not proceed to Phase 3 until all gates pass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266175" y="1005840"/>
            <a:ext cx="3840480" cy="5650992"/>
          </a:xfrm>
          <a:prstGeom prst="rect">
            <a:avLst/>
          </a:prstGeom>
          <a:solidFill>
            <a:srgbClr val="E8F5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8266175" y="1005840"/>
            <a:ext cx="3840480" cy="47548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357615" y="1033271"/>
            <a:ext cx="1645920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Phase 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357615" y="1453896"/>
            <a:ext cx="365760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376E3D"/>
                </a:solidFill>
                <a:latin typeface="Calibri"/>
              </a:rPr>
              <a:t>Horizon 1–2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357615" y="1737360"/>
            <a:ext cx="3657600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376E3D"/>
                </a:solidFill>
                <a:latin typeface="Calibri"/>
              </a:rPr>
              <a:t>Cutover &amp; Extension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75903" y="2176272"/>
            <a:ext cx="3566160" cy="1828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8412480" y="2359152"/>
            <a:ext cx="109728" cy="10972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577072" y="2286000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Switch governance authority to IKC for approved pilot domain; retire Purview DQ Tier 1 for that domain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412480" y="2944368"/>
            <a:ext cx="109728" cy="10972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577072" y="2871216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Formally reposition Purview to M365 DLP auxiliary scope — establish hard governance scope contract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412480" y="3529584"/>
            <a:ext cx="109728" cy="10972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577072" y="3456432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Extend IKC-primary domain-by-domain using same gate-based evidence pattern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412480" y="4114800"/>
            <a:ext cx="109728" cy="10972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577072" y="4041648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Cancel IKC decommission scheduled in baseline Horizon 2; update platform roadmap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412480" y="4700016"/>
            <a:ext cx="109728" cy="10972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577072" y="4626864"/>
            <a:ext cx="3493008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Baseline runbooks, KPI dashboards, and operational SLAs under IKC ownership before each extension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6032" y="6355080"/>
            <a:ext cx="11503152" cy="347472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256032" y="6355080"/>
            <a:ext cx="73152" cy="347472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402336" y="6400800"/>
            <a:ext cx="1124712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A6F8A"/>
                </a:solidFill>
                <a:latin typeface="Calibri"/>
              </a:rPr>
              <a:t>Existing baseline documents are NOT modified until Gate G1 is formally approved. This presentation is a decision-support artifact.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C346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1426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84048" y="109728"/>
            <a:ext cx="11686032" cy="29260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AAC4E0"/>
                </a:solidFill>
                <a:latin typeface="Calibri"/>
              </a:rPr>
              <a:t>GREENFIELD  |  Architecture Board Recommendation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658368"/>
            <a:ext cx="91440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Recommendation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1280160"/>
            <a:ext cx="8229600" cy="36576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417320"/>
            <a:ext cx="11155680" cy="5486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600" b="0" i="0">
                <a:solidFill>
                  <a:srgbClr val="AAC4E0"/>
                </a:solidFill>
                <a:latin typeface="Calibri"/>
              </a:rPr>
              <a:t>Approve an IKC-primary pilot on a single priority domain — not enterprise-wide adoption.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" y="2084831"/>
            <a:ext cx="11155680" cy="960120"/>
          </a:xfrm>
          <a:prstGeom prst="rect">
            <a:avLst/>
          </a:prstGeom>
          <a:solidFill>
            <a:srgbClr val="2445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502920" y="2084831"/>
            <a:ext cx="91440" cy="96012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2157984"/>
            <a:ext cx="10881360" cy="8229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Proceed with a gate-based pilot on Customer 360 (Horizon 1, Months 1–6). Run Purview-primary and IKC-primary in parallel. Bring formal evidence to the Architecture Board before extending scope to any additional domain.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200400"/>
            <a:ext cx="91440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200" b="1" i="0">
                <a:solidFill>
                  <a:srgbClr val="AAC4E0"/>
                </a:solidFill>
                <a:latin typeface="Calibri"/>
              </a:rPr>
              <a:t>Pre-conditions before any domain goes exclusively IKC-primary: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" y="3621024"/>
            <a:ext cx="502920" cy="475488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3694176"/>
            <a:ext cx="50292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G2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05840" y="3621024"/>
            <a:ext cx="10287000" cy="475488"/>
          </a:xfrm>
          <a:prstGeom prst="rect">
            <a:avLst/>
          </a:prstGeom>
          <a:solidFill>
            <a:srgbClr val="1426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" y="3675887"/>
            <a:ext cx="10149840" cy="38404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CCDDEE"/>
                </a:solidFill>
                <a:latin typeface="Calibri"/>
              </a:rPr>
              <a:t>IKC→UC sync pipeline must meet maximum propagation latency SLA for Restricted-classified data,
with automated drift alerting in production.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2920" y="4187952"/>
            <a:ext cx="502920" cy="47548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4261104"/>
            <a:ext cx="50292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G3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05840" y="4187952"/>
            <a:ext cx="10287000" cy="475488"/>
          </a:xfrm>
          <a:prstGeom prst="rect">
            <a:avLst/>
          </a:prstGeom>
          <a:solidFill>
            <a:srgbClr val="1426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78992" y="4242816"/>
            <a:ext cx="10149840" cy="38404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CCDDEE"/>
                </a:solidFill>
                <a:latin typeface="Calibri"/>
              </a:rPr>
              <a:t>End-to-end Manta→IKC lineage validated for pilot domain before regulatory evidence packs are generated.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2920" y="4754880"/>
            <a:ext cx="502920" cy="4754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4828032"/>
            <a:ext cx="50292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G6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05840" y="4754880"/>
            <a:ext cx="10287000" cy="475488"/>
          </a:xfrm>
          <a:prstGeom prst="rect">
            <a:avLst/>
          </a:prstGeom>
          <a:solidFill>
            <a:srgbClr val="1426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78992" y="4809744"/>
            <a:ext cx="10149840" cy="38404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CCDDEE"/>
                </a:solidFill>
                <a:latin typeface="Calibri"/>
              </a:rPr>
              <a:t>3-year TCO comparison against Purview-primary baseline reviewed and accepted by CDO and Finance.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02920" y="5321808"/>
            <a:ext cx="502920" cy="4754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02920" y="5394960"/>
            <a:ext cx="50292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AD-06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05840" y="5321808"/>
            <a:ext cx="10287000" cy="475488"/>
          </a:xfrm>
          <a:prstGeom prst="rect">
            <a:avLst/>
          </a:prstGeom>
          <a:solidFill>
            <a:srgbClr val="1426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376672"/>
            <a:ext cx="10149840" cy="38404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CCDDEE"/>
                </a:solidFill>
                <a:latin typeface="Calibri"/>
              </a:rPr>
              <a:t>Purview scope formally contracted to M365 DLP only — Architecture Board approval required for any expansion.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5943600"/>
            <a:ext cx="1097280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1">
                <a:solidFill>
                  <a:srgbClr val="88AACC"/>
                </a:solidFill>
                <a:latin typeface="Calibri"/>
              </a:rPr>
              <a:t>The IKC-primary alternative is architecturally viable — Unity Catalog enforcement is preserved at all times. Decision hinges on evidence, not tool preference.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64592"/>
            <a:ext cx="73152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73152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What we cover in this presentation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84632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84632" y="1143000"/>
            <a:ext cx="2057400" cy="50292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84632" y="1152144"/>
            <a:ext cx="2057400" cy="47548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6072" y="1737360"/>
            <a:ext cx="1901952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1" i="0">
                <a:solidFill>
                  <a:srgbClr val="1F497D"/>
                </a:solidFill>
                <a:latin typeface="Calibri"/>
              </a:rPr>
              <a:t>Platform Common Ground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6072" y="2724912"/>
            <a:ext cx="1828800" cy="182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76072" y="2816352"/>
            <a:ext cx="1901952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Elements that remain unchanged across both scenarios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88920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788920" y="1143000"/>
            <a:ext cx="2057400" cy="502920"/>
          </a:xfrm>
          <a:prstGeom prst="rect">
            <a:avLst/>
          </a:prstGeom>
          <a:solidFill>
            <a:srgbClr val="1E6B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788920" y="1152144"/>
            <a:ext cx="2057400" cy="47548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80360" y="1737360"/>
            <a:ext cx="1901952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1" i="0">
                <a:solidFill>
                  <a:srgbClr val="1F497D"/>
                </a:solidFill>
                <a:latin typeface="Calibri"/>
              </a:rPr>
              <a:t>Architecture Comparison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80360" y="2724912"/>
            <a:ext cx="1828800" cy="18288"/>
          </a:xfrm>
          <a:prstGeom prst="rect">
            <a:avLst/>
          </a:prstGeom>
          <a:solidFill>
            <a:srgbClr val="1E6B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880360" y="2816352"/>
            <a:ext cx="1901952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Three-tier governance models and AD rewrites side-by-side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02352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102352" y="1143000"/>
            <a:ext cx="2057400" cy="50292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102352" y="1152144"/>
            <a:ext cx="2057400" cy="47548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93792" y="1737360"/>
            <a:ext cx="1901952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1" i="0">
                <a:solidFill>
                  <a:srgbClr val="1F497D"/>
                </a:solidFill>
                <a:latin typeface="Calibri"/>
              </a:rPr>
              <a:t>Operating Model (11 Dims)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93792" y="2724912"/>
            <a:ext cx="1828800" cy="182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193792" y="2816352"/>
            <a:ext cx="1901952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Detailed dimension-by-dimension comparison table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06640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406640" y="1143000"/>
            <a:ext cx="2057400" cy="502920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406640" y="1152144"/>
            <a:ext cx="2057400" cy="47548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98079" y="1737360"/>
            <a:ext cx="1901952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1" i="0">
                <a:solidFill>
                  <a:srgbClr val="1F497D"/>
                </a:solidFill>
                <a:latin typeface="Calibri"/>
              </a:rPr>
              <a:t>Risks, Integration &amp; Gates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79" y="2724912"/>
            <a:ext cx="1828800" cy="1828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79" y="2816352"/>
            <a:ext cx="1901952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New integration requirements, risk register, and G1–G6 decision gates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720072" y="1143000"/>
            <a:ext cx="2057400" cy="411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720072" y="1143000"/>
            <a:ext cx="2057400" cy="50292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720072" y="1152144"/>
            <a:ext cx="2057400" cy="47548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20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811511" y="1737360"/>
            <a:ext cx="1901952" cy="9144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1" i="0">
                <a:solidFill>
                  <a:srgbClr val="1F497D"/>
                </a:solidFill>
                <a:latin typeface="Calibri"/>
              </a:rPr>
              <a:t>Migration &amp; Recommendation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811511" y="2724912"/>
            <a:ext cx="1828800" cy="1828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811511" y="2816352"/>
            <a:ext cx="1901952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Three-phase rollout and Architecture Board recommendation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64592"/>
            <a:ext cx="82296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600" b="1" i="0">
                <a:solidFill>
                  <a:srgbClr val="FFFFFF"/>
                </a:solidFill>
                <a:latin typeface="Calibri"/>
              </a:rPr>
              <a:t>What Stays the Same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Both scenarios share the same platform topology, enforcement model, and data architecture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1051560"/>
            <a:ext cx="6400800" cy="4114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300" b="1" i="0">
                <a:solidFill>
                  <a:srgbClr val="1F497D"/>
                </a:solidFill>
                <a:latin typeface="Calibri"/>
              </a:rPr>
              <a:t>Platform &amp; Enforcement — Unchanged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444752"/>
            <a:ext cx="5943600" cy="182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84048" y="1554480"/>
            <a:ext cx="73152" cy="4754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554480"/>
            <a:ext cx="64922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1581912"/>
            <a:ext cx="18288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2E75B6"/>
                </a:solidFill>
                <a:latin typeface="Calibri"/>
              </a:rPr>
              <a:t>Databricks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1783080"/>
            <a:ext cx="630936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Primary platform for data engineering, warehousing, and AI/ML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4048" y="2121408"/>
            <a:ext cx="73152" cy="475488"/>
          </a:xfrm>
          <a:prstGeom prst="rect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2121408"/>
            <a:ext cx="64922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2148839"/>
            <a:ext cx="18288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5B9BD5"/>
                </a:solidFill>
                <a:latin typeface="Calibri"/>
              </a:rPr>
              <a:t>Microsoft Fabric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2350008"/>
            <a:ext cx="630936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Scoped strictly as BI serving layer — Power BI Direct Lake only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84048" y="2688336"/>
            <a:ext cx="73152" cy="475488"/>
          </a:xfrm>
          <a:prstGeom prst="rect">
            <a:avLst/>
          </a:prstGeom>
          <a:solidFill>
            <a:srgbClr val="70409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2688336"/>
            <a:ext cx="64922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2715768"/>
            <a:ext cx="18288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70409F"/>
                </a:solidFill>
                <a:latin typeface="Calibri"/>
              </a:rPr>
              <a:t>SAS Viya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2916936"/>
            <a:ext cx="630936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Compute Server for regulated actuarial and risk analytics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4048" y="3255264"/>
            <a:ext cx="73152" cy="475488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3255264"/>
            <a:ext cx="64922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94360" y="3282696"/>
            <a:ext cx="18288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9B2B2B"/>
                </a:solidFill>
                <a:latin typeface="Calibri"/>
              </a:rPr>
              <a:t>Unity Catalog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" y="3483864"/>
            <a:ext cx="630936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Mandatory runtime enforcement — RLS, CLS, DDM, grants — NON-NEGOTIABLE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84048" y="3822191"/>
            <a:ext cx="73152" cy="475488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3822191"/>
            <a:ext cx="64922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3849624"/>
            <a:ext cx="18288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376E3D"/>
                </a:solidFill>
                <a:latin typeface="Calibri"/>
              </a:rPr>
              <a:t>Manta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" y="4050791"/>
            <a:ext cx="630936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Cross-platform lineage engine across Databricks, ADF, Fabric, SAS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84048" y="4389120"/>
            <a:ext cx="73152" cy="475488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57200" y="4389120"/>
            <a:ext cx="64922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94360" y="4416552"/>
            <a:ext cx="18288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4A6F8A"/>
                </a:solidFill>
                <a:latin typeface="Calibri"/>
              </a:rPr>
              <a:t>Bronze/Silver/Gold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" y="4617720"/>
            <a:ext cx="630936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444444"/>
                </a:solidFill>
                <a:latin typeface="Calibri"/>
              </a:rPr>
              <a:t>Medallion architecture, Delta Lake format, ADLS Gen2 storage topology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680960" y="1051560"/>
            <a:ext cx="4279392" cy="4754880"/>
          </a:xfrm>
          <a:prstGeom prst="rect">
            <a:avLst/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680960" y="1051560"/>
            <a:ext cx="4279392" cy="45720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726679" y="1069848"/>
            <a:ext cx="4160520" cy="4114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The ONE material change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18120" y="1664208"/>
            <a:ext cx="4023360" cy="4114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300" b="1" i="0">
                <a:solidFill>
                  <a:srgbClr val="C96A0A"/>
                </a:solidFill>
                <a:latin typeface="Calibri"/>
              </a:rPr>
              <a:t>Governance Authority at Tier 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772400" y="2194560"/>
            <a:ext cx="4023360" cy="658368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790688" y="2231136"/>
            <a:ext cx="548640" cy="1828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750" b="1" i="0">
                <a:solidFill>
                  <a:srgbClr val="4A6F8A"/>
                </a:solidFill>
                <a:latin typeface="Calibri"/>
              </a:rPr>
              <a:t>Tier 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357616" y="2231136"/>
            <a:ext cx="3383280" cy="1828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Enterprise Governance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790688" y="2432304"/>
            <a:ext cx="3383280" cy="16459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Who defines the rules?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790688" y="2615184"/>
            <a:ext cx="1737360" cy="18288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790688" y="2615184"/>
            <a:ext cx="1737360" cy="182880"/>
          </a:xfrm>
          <a:prstGeom prst="rect">
            <a:avLst/>
          </a:prstGeom>
          <a:noFill/>
        </p:spPr>
        <p:txBody>
          <a:bodyPr wrap="square" lIns="54864" rIns="54864" tIns="18288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Purview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582912" y="2615184"/>
            <a:ext cx="1737360" cy="18288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582912" y="2615184"/>
            <a:ext cx="1737360" cy="182880"/>
          </a:xfrm>
          <a:prstGeom prst="rect">
            <a:avLst/>
          </a:prstGeom>
          <a:noFill/>
        </p:spPr>
        <p:txBody>
          <a:bodyPr wrap="square" lIns="54864" rIns="54864" tIns="18288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IKC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772400" y="2962656"/>
            <a:ext cx="4023360" cy="658368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790688" y="2999232"/>
            <a:ext cx="548640" cy="1828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750" b="1" i="0">
                <a:solidFill>
                  <a:srgbClr val="4A6F8A"/>
                </a:solidFill>
                <a:latin typeface="Calibri"/>
              </a:rPr>
              <a:t>Tier 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357616" y="2999232"/>
            <a:ext cx="3383280" cy="1828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Runtime Enforcement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790688" y="3200400"/>
            <a:ext cx="3383280" cy="16459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Who enforces at query time?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790688" y="3383279"/>
            <a:ext cx="1737360" cy="182880"/>
          </a:xfrm>
          <a:prstGeom prst="rect">
            <a:avLst/>
          </a:prstGeom>
          <a:solidFill>
            <a:srgbClr val="7799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790688" y="3383279"/>
            <a:ext cx="1737360" cy="182880"/>
          </a:xfrm>
          <a:prstGeom prst="rect">
            <a:avLst/>
          </a:prstGeom>
          <a:noFill/>
        </p:spPr>
        <p:txBody>
          <a:bodyPr wrap="square" lIns="54864" rIns="54864" tIns="18288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Unity Catalog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582912" y="3383279"/>
            <a:ext cx="1737360" cy="182880"/>
          </a:xfrm>
          <a:prstGeom prst="rect">
            <a:avLst/>
          </a:prstGeom>
          <a:solidFill>
            <a:srgbClr val="7799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582912" y="3383279"/>
            <a:ext cx="1737360" cy="182880"/>
          </a:xfrm>
          <a:prstGeom prst="rect">
            <a:avLst/>
          </a:prstGeom>
          <a:noFill/>
        </p:spPr>
        <p:txBody>
          <a:bodyPr wrap="square" lIns="54864" rIns="54864" tIns="18288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Unity Catalog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72400" y="3730752"/>
            <a:ext cx="4023360" cy="658368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90688" y="3767328"/>
            <a:ext cx="548640" cy="1828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750" b="1" i="0">
                <a:solidFill>
                  <a:srgbClr val="4A6F8A"/>
                </a:solidFill>
                <a:latin typeface="Calibri"/>
              </a:rPr>
              <a:t>Tier 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357616" y="3767328"/>
            <a:ext cx="3383280" cy="1828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Cross-Platform Lineage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790688" y="3968496"/>
            <a:ext cx="3383280" cy="16459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44444"/>
                </a:solidFill>
                <a:latin typeface="Calibri"/>
              </a:rPr>
              <a:t>Who tracks data flow?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790688" y="4151376"/>
            <a:ext cx="1737360" cy="182880"/>
          </a:xfrm>
          <a:prstGeom prst="rect">
            <a:avLst/>
          </a:prstGeom>
          <a:solidFill>
            <a:srgbClr val="7799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7790688" y="4151376"/>
            <a:ext cx="1737360" cy="182880"/>
          </a:xfrm>
          <a:prstGeom prst="rect">
            <a:avLst/>
          </a:prstGeom>
          <a:noFill/>
        </p:spPr>
        <p:txBody>
          <a:bodyPr wrap="square" lIns="54864" rIns="54864" tIns="18288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Manta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582912" y="4151376"/>
            <a:ext cx="1737360" cy="182880"/>
          </a:xfrm>
          <a:prstGeom prst="rect">
            <a:avLst/>
          </a:prstGeom>
          <a:solidFill>
            <a:srgbClr val="7799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9582912" y="4151376"/>
            <a:ext cx="1737360" cy="182880"/>
          </a:xfrm>
          <a:prstGeom prst="rect">
            <a:avLst/>
          </a:prstGeom>
          <a:noFill/>
        </p:spPr>
        <p:txBody>
          <a:bodyPr wrap="square" lIns="54864" rIns="54864" tIns="18288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Manta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790688" y="4279392"/>
            <a:ext cx="173736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2E75B6"/>
                </a:solidFill>
                <a:latin typeface="Calibri"/>
              </a:rPr>
              <a:t>A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582912" y="4279392"/>
            <a:ext cx="173736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C96A0A"/>
                </a:solidFill>
                <a:latin typeface="Calibri"/>
              </a:rPr>
              <a:t>B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Scenario A — Purview-Primary (Baseline v8.0)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Three-tier governance model with Microsoft Purview as enterprise authority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384048" y="1051560"/>
            <a:ext cx="3520440" cy="4892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84048" y="1051560"/>
            <a:ext cx="3520440" cy="38404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1069848"/>
            <a:ext cx="9144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TIER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" y="1536192"/>
            <a:ext cx="329184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2E75B6"/>
                </a:solidFill>
                <a:latin typeface="Calibri"/>
              </a:rPr>
              <a:t>Microsoft Purview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" y="2029968"/>
            <a:ext cx="3291840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1">
                <a:solidFill>
                  <a:srgbClr val="444444"/>
                </a:solidFill>
                <a:latin typeface="Calibri"/>
              </a:rPr>
              <a:t>Enterprise Governance Authority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3776" y="2359152"/>
            <a:ext cx="3108960" cy="1828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3776" y="2450592"/>
            <a:ext cx="3310128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0">
                <a:solidFill>
                  <a:srgbClr val="1A1A1A"/>
                </a:solidFill>
                <a:latin typeface="Calibri"/>
              </a:rPr>
              <a:t>System of record for: Business glossary, data classification,
stewardship workflows, governance policy metadata,
DQ Tier 1 sampling (pre-Bronze), M365 DLP integration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24528" y="1051560"/>
            <a:ext cx="3520440" cy="4892040"/>
          </a:xfrm>
          <a:prstGeom prst="rect">
            <a:avLst/>
          </a:prstGeom>
          <a:solidFill>
            <a:srgbClr val="D8E6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24528" y="1051560"/>
            <a:ext cx="3520440" cy="38404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15968" y="1069848"/>
            <a:ext cx="9144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TIER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34256" y="1536192"/>
            <a:ext cx="329184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1F497D"/>
                </a:solidFill>
                <a:latin typeface="Calibri"/>
              </a:rPr>
              <a:t>Databricks Unity Catalog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34256" y="2029968"/>
            <a:ext cx="3291840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1">
                <a:solidFill>
                  <a:srgbClr val="444444"/>
                </a:solidFill>
                <a:latin typeface="Calibri"/>
              </a:rPr>
              <a:t>Runtime Technical Enforcement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34256" y="2359152"/>
            <a:ext cx="3108960" cy="1828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334256" y="2450592"/>
            <a:ext cx="3310128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0">
                <a:solidFill>
                  <a:srgbClr val="1A1A1A"/>
                </a:solidFill>
                <a:latin typeface="Calibri"/>
              </a:rPr>
              <a:t>Row-Level Security (RLS), Column-Level Security (CLS),
Dynamic Data Masking (DDM), grants, column-level lineage
within Databricks. All sensitive data access routed here.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65008" y="1051560"/>
            <a:ext cx="3520440" cy="4892040"/>
          </a:xfrm>
          <a:prstGeom prst="rect">
            <a:avLst/>
          </a:prstGeom>
          <a:solidFill>
            <a:srgbClr val="E0E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065008" y="1051560"/>
            <a:ext cx="3520440" cy="384048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156448" y="1069848"/>
            <a:ext cx="9144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TIER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74736" y="1536192"/>
            <a:ext cx="329184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4A6F8A"/>
                </a:solidFill>
                <a:latin typeface="Calibri"/>
              </a:rPr>
              <a:t>Manta (IBM)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74736" y="2029968"/>
            <a:ext cx="3291840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1">
                <a:solidFill>
                  <a:srgbClr val="444444"/>
                </a:solidFill>
                <a:latin typeface="Calibri"/>
              </a:rPr>
              <a:t>Cross-Platform Lineage Engine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74736" y="2359152"/>
            <a:ext cx="3108960" cy="18288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174736" y="2450592"/>
            <a:ext cx="3310128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0">
                <a:solidFill>
                  <a:srgbClr val="1A1A1A"/>
                </a:solidFill>
                <a:latin typeface="Calibri"/>
              </a:rPr>
              <a:t>Automated code-level lineage across Databricks, ADF,
Fabric, and SAS Viya. End-to-end impact analysis and
compliance evidence. Publishes lineage to Purview.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4048" y="6016752"/>
            <a:ext cx="11411712" cy="713232"/>
          </a:xfrm>
          <a:prstGeom prst="rect">
            <a:avLst/>
          </a:prstGeom>
          <a:solidFill>
            <a:srgbClr val="D8E6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84048" y="6016752"/>
            <a:ext cx="73152" cy="71323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6089904"/>
            <a:ext cx="11155680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0">
                <a:solidFill>
                  <a:srgbClr val="1F497D"/>
                </a:solidFill>
                <a:latin typeface="Calibri"/>
              </a:rPr>
              <a:t>Key decisions: AD-05 (Purview as Tier 1) · AD-06 (IKC retired, Manta retained) · AD-08 (Purview DQ at pre-Bronze)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931920" y="3246120"/>
            <a:ext cx="320040" cy="4572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206240" y="3154680"/>
            <a:ext cx="45720" cy="2286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0" y="3246120"/>
            <a:ext cx="320040" cy="4572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046720" y="3154680"/>
            <a:ext cx="45720" cy="2286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Scenario B — IKC-Primary (Alternative)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Same platform topology — governance authority reassigned to IBM Knowledge Catalog at Tier 1</a:t>
            </a:r>
          </a:p>
        </p:txBody>
      </p:sp>
      <p:sp>
        <p:nvSpPr>
          <p:cNvPr id="6" name="Rectangle 5"/>
          <p:cNvSpPr/>
          <p:nvPr/>
        </p:nvSpPr>
        <p:spPr>
          <a:xfrm>
            <a:off x="384048" y="1051560"/>
            <a:ext cx="3520440" cy="4892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84048" y="1051560"/>
            <a:ext cx="3520440" cy="38404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8" y="1069848"/>
            <a:ext cx="18288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TIER 1 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" y="1536192"/>
            <a:ext cx="329184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C96A0A"/>
                </a:solidFill>
                <a:latin typeface="Calibri"/>
              </a:rPr>
              <a:t>IBM Knowledge Catalog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776" y="2029968"/>
            <a:ext cx="3291840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1">
                <a:solidFill>
                  <a:srgbClr val="444444"/>
                </a:solidFill>
                <a:latin typeface="Calibri"/>
              </a:rPr>
              <a:t>Enterprise Governance Authority (NEW)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3776" y="2359152"/>
            <a:ext cx="3108960" cy="182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3776" y="2450592"/>
            <a:ext cx="3310128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0">
                <a:solidFill>
                  <a:srgbClr val="1A1A1A"/>
                </a:solidFill>
                <a:latin typeface="Calibri"/>
              </a:rPr>
              <a:t>System of record for: Business glossary, data classification,
stewardship workflows, policy metadata, data product
certification, DQ Tier 1 profiling + complex rule execution.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24528" y="1051560"/>
            <a:ext cx="3520440" cy="4892040"/>
          </a:xfrm>
          <a:prstGeom prst="rect">
            <a:avLst/>
          </a:prstGeom>
          <a:solidFill>
            <a:srgbClr val="D8E6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24528" y="1051560"/>
            <a:ext cx="3520440" cy="38404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15968" y="1069848"/>
            <a:ext cx="18288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TIER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34256" y="1536192"/>
            <a:ext cx="329184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1F497D"/>
                </a:solidFill>
                <a:latin typeface="Calibri"/>
              </a:rPr>
              <a:t>Databricks Unity Catalog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34256" y="2029968"/>
            <a:ext cx="3291840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1">
                <a:solidFill>
                  <a:srgbClr val="444444"/>
                </a:solidFill>
                <a:latin typeface="Calibri"/>
              </a:rPr>
              <a:t>Runtime Technical Enforcement (UNCHANGED)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34256" y="2359152"/>
            <a:ext cx="3108960" cy="18288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334256" y="2450592"/>
            <a:ext cx="3310128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0">
                <a:solidFill>
                  <a:srgbClr val="1A1A1A"/>
                </a:solidFill>
                <a:latin typeface="Calibri"/>
              </a:rPr>
              <a:t>Row-Level Security (RLS), Column-Level Security (CLS),
Dynamic Data Masking (DDM), grants — unchanged.
IKC-to-UC sync pipeline required for classification propagation.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065008" y="1051560"/>
            <a:ext cx="3520440" cy="4892040"/>
          </a:xfrm>
          <a:prstGeom prst="rect">
            <a:avLst/>
          </a:prstGeom>
          <a:solidFill>
            <a:srgbClr val="E0EA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065008" y="1051560"/>
            <a:ext cx="3520440" cy="384048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156448" y="1069848"/>
            <a:ext cx="18288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TIER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74736" y="1536192"/>
            <a:ext cx="3291840" cy="4572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4A6F8A"/>
                </a:solidFill>
                <a:latin typeface="Calibri"/>
              </a:rPr>
              <a:t>Manta (IBM)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74736" y="2029968"/>
            <a:ext cx="3291840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1">
                <a:solidFill>
                  <a:srgbClr val="444444"/>
                </a:solidFill>
                <a:latin typeface="Calibri"/>
              </a:rPr>
              <a:t>Cross-Platform Lineage Engine (RE-TARGETED)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74736" y="2359152"/>
            <a:ext cx="3108960" cy="18288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174736" y="2450592"/>
            <a:ext cx="3310128" cy="22860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0">
                <a:solidFill>
                  <a:srgbClr val="1A1A1A"/>
                </a:solidFill>
                <a:latin typeface="Calibri"/>
              </a:rPr>
              <a:t>Lineage engine unchanged. Primary publication target
shifts from Purview to IKC. Purview lineage publication
disabled or mirrored selectively.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4048" y="6016752"/>
            <a:ext cx="11411712" cy="713232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84048" y="6016752"/>
            <a:ext cx="73152" cy="713232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6089904"/>
            <a:ext cx="11155680" cy="53035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0" i="0">
                <a:solidFill>
                  <a:srgbClr val="6B3808"/>
                </a:solidFill>
                <a:latin typeface="Calibri"/>
              </a:rPr>
              <a:t>New dependency: IKC→UC classification sync pipeline (mandatory, automated) · Purview retained for M365 DLP only · Manta re-targeted to IKC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Architecture Decisions at Stake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Three architecture decisions must be rewritten to adopt IKC-primary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1024128"/>
            <a:ext cx="2926080" cy="347472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18688" y="1024128"/>
            <a:ext cx="4251960" cy="34747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507224" y="1024128"/>
            <a:ext cx="4251960" cy="347472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" y="1088136"/>
            <a:ext cx="2834640" cy="2286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1A1A1A"/>
                </a:solidFill>
                <a:latin typeface="Calibri"/>
              </a:rPr>
              <a:t>Decision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088136"/>
            <a:ext cx="4160520" cy="2286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Scenario A — Purview-Primary (Baseline)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34656" y="1088136"/>
            <a:ext cx="4160520" cy="2286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Scenario B — IKC-Primary (Alternative)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6032" y="1389888"/>
            <a:ext cx="11503152" cy="16276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18688" y="1389888"/>
            <a:ext cx="18288" cy="1627632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507224" y="1389888"/>
            <a:ext cx="18288" cy="1627632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56032" y="1389888"/>
            <a:ext cx="73152" cy="1627632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" y="1499616"/>
            <a:ext cx="91440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300" b="1" i="0">
                <a:solidFill>
                  <a:srgbClr val="1F497D"/>
                </a:solidFill>
                <a:latin typeface="Calibri"/>
              </a:rPr>
              <a:t>AD-05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1828800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444444"/>
                </a:solidFill>
                <a:latin typeface="Calibri"/>
              </a:rPr>
              <a:t>Governance Model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10128" y="1481328"/>
            <a:ext cx="4069080" cy="11887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Three-tier catalog: Purview (enterprise), Unity Catalog (enforcement), Manta (lineage). Purview is the system of record for all governance metadata.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89520" y="1481328"/>
            <a:ext cx="4069080" cy="11887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Three-tier catalog: IKC (enterprise governance), Unity Catalog (enforcement — unchanged), Manta (lineage — re-targeted). IKC is the system of record.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6032" y="2633472"/>
            <a:ext cx="11503152" cy="384048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84048" y="2670048"/>
            <a:ext cx="1124712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A6F8A"/>
                </a:solidFill>
                <a:latin typeface="Calibri"/>
              </a:rPr>
              <a:t>► Requires: IKC→UC classification sync pipeline as new platform dependency.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6032" y="3072384"/>
            <a:ext cx="11503152" cy="16276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218688" y="3072384"/>
            <a:ext cx="18288" cy="1627632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507224" y="3072384"/>
            <a:ext cx="18288" cy="1627632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56032" y="3072384"/>
            <a:ext cx="73152" cy="1627632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5760" y="3182112"/>
            <a:ext cx="91440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300" b="1" i="0">
                <a:solidFill>
                  <a:srgbClr val="1F497D"/>
                </a:solidFill>
                <a:latin typeface="Calibri"/>
              </a:rPr>
              <a:t>AD-06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760" y="3511296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444444"/>
                </a:solidFill>
                <a:latin typeface="Calibri"/>
              </a:rPr>
              <a:t>Catalog Rationalization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10128" y="3163824"/>
            <a:ext cx="4069080" cy="11887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Retire IKC glossary &amp; classification. Migrate to Purview (Horizon 1, domain-by-domain). Retain Manta only. Full IKC decommission in Horizon 2.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89520" y="3163824"/>
            <a:ext cx="4069080" cy="11887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Retain IKC as primary catalog and classification authority. Cancel IKC→Purview migration. Cancel IKC decommission. Purview repositioned to M365 DLP only.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56032" y="4315968"/>
            <a:ext cx="11503152" cy="384048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84048" y="4352544"/>
            <a:ext cx="1124712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A6F8A"/>
                </a:solidFill>
                <a:latin typeface="Calibri"/>
              </a:rPr>
              <a:t>► Avoids: Horizon 1 migration effort (significant saving). Retains: IBM licensing and Cloud Pak operational costs.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56032" y="4754880"/>
            <a:ext cx="11503152" cy="16276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3218688" y="4754880"/>
            <a:ext cx="18288" cy="1627632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7507224" y="4754880"/>
            <a:ext cx="18288" cy="1627632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256032" y="4754880"/>
            <a:ext cx="73152" cy="1627632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365760" y="4864608"/>
            <a:ext cx="91440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300" b="1" i="0">
                <a:solidFill>
                  <a:srgbClr val="1F497D"/>
                </a:solidFill>
                <a:latin typeface="Calibri"/>
              </a:rPr>
              <a:t>AD-08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5760" y="5193792"/>
            <a:ext cx="274320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444444"/>
                </a:solidFill>
                <a:latin typeface="Calibri"/>
              </a:rPr>
              <a:t>Data Quality Model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310128" y="4846320"/>
            <a:ext cx="4069080" cy="11887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Tier 1: Purview DQ sampling at pre-Bronze ingestion (structural/statistical only). Tier 2: DLT Expectations. Tier 3: Gold SLA checks.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589520" y="4846320"/>
            <a:ext cx="4069080" cy="11887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Tier 1: IKC DQ profiling + complex business rule execution at pre-Bronze gate. Tier 2 &amp; 3 unchanged. IKC becomes unified DQ scorecard authority.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56032" y="5998464"/>
            <a:ext cx="11503152" cy="384048"/>
          </a:xfrm>
          <a:prstGeom prst="rect">
            <a:avLst/>
          </a:prstGeom>
          <a:solidFill>
            <a:srgbClr val="F0F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84048" y="6035040"/>
            <a:ext cx="11247120" cy="3200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50" b="0" i="1">
                <a:solidFill>
                  <a:srgbClr val="4A6F8A"/>
                </a:solidFill>
                <a:latin typeface="Calibri"/>
              </a:rPr>
              <a:t>► Advantage: IKC DQ supports complex business rules (Purview DQ explicitly acknowledged as more limited in baseline AD-08 trade-offs).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Operating Model — 11 Dimensions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Dimension-by-dimension comparison across key operating areas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987552"/>
            <a:ext cx="3474720" cy="347472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730752" y="987552"/>
            <a:ext cx="3794760" cy="34747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525512" y="987552"/>
            <a:ext cx="4215384" cy="347472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9184" y="1051560"/>
            <a:ext cx="3291840" cy="2286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Operating Dimension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03904" y="1051560"/>
            <a:ext cx="3611880" cy="2286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Scenario A — Purview-Primary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98663" y="1051560"/>
            <a:ext cx="4023360" cy="22860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Scenario B — IKC-Primary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6032" y="1344168"/>
            <a:ext cx="11503152" cy="466344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7472" y="1435608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Enterprise catalog authority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0752" y="1417320"/>
            <a:ext cx="3566160" cy="320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803904" y="1435608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Purview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33488" y="1417320"/>
            <a:ext cx="3931920" cy="320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406640" y="1435608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IKC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6032" y="1810512"/>
            <a:ext cx="11503152" cy="4663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47472" y="1901952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Glossary / classification SOR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30752" y="1883664"/>
            <a:ext cx="3566160" cy="320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803904" y="1901952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Purview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33488" y="1883664"/>
            <a:ext cx="3931920" cy="320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406640" y="1901952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IKC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6032" y="2276856"/>
            <a:ext cx="11503152" cy="466344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7472" y="2368296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Stewardship environment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730752" y="2350008"/>
            <a:ext cx="3566160" cy="320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803904" y="2368296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Purview portal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33488" y="2350008"/>
            <a:ext cx="3931920" cy="320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06640" y="2368296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IKC portal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56032" y="2743200"/>
            <a:ext cx="11503152" cy="4663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47472" y="2834640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DQ Tier 1 (pre-Bronze)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730752" y="2816352"/>
            <a:ext cx="3566160" cy="320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803904" y="2834640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Purview DQ sampling (limited)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33488" y="2816352"/>
            <a:ext cx="3931920" cy="320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406640" y="2834640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IKC DQ profiling + business rules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56032" y="3209544"/>
            <a:ext cx="11503152" cy="466344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47472" y="3300984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DQ Tier 2 / Tier 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730752" y="3282696"/>
            <a:ext cx="3566160" cy="320040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803904" y="3300984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A6F8A"/>
                </a:solidFill>
                <a:latin typeface="Calibri"/>
              </a:rPr>
              <a:t>DLT Expectations / Gold SLA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33488" y="3282696"/>
            <a:ext cx="3931920" cy="320040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7406640" y="3300984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A6F8A"/>
                </a:solidFill>
                <a:latin typeface="Calibri"/>
              </a:rPr>
              <a:t>DLT Expectations / Gold SLA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205472" y="3337560"/>
            <a:ext cx="201168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000" b="1" i="0">
                <a:solidFill>
                  <a:srgbClr val="4A6F8A"/>
                </a:solidFill>
                <a:latin typeface="Calibri"/>
              </a:rPr>
              <a:t>=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6032" y="3675887"/>
            <a:ext cx="11503152" cy="4663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47472" y="3767327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Runtime enforcement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730752" y="3749039"/>
            <a:ext cx="3566160" cy="320040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803904" y="3767327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A6F8A"/>
                </a:solidFill>
                <a:latin typeface="Calibri"/>
              </a:rPr>
              <a:t>Unity Catalog — RLS/CLS/DDM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333488" y="3749039"/>
            <a:ext cx="3931920" cy="320040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7406640" y="3767327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A6F8A"/>
                </a:solidFill>
                <a:latin typeface="Calibri"/>
              </a:rPr>
              <a:t>Unity Catalog — RLS/CLS/DDM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205472" y="3803903"/>
            <a:ext cx="201168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000" b="1" i="0">
                <a:solidFill>
                  <a:srgbClr val="4A6F8A"/>
                </a:solidFill>
                <a:latin typeface="Calibri"/>
              </a:rPr>
              <a:t>=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6032" y="4142231"/>
            <a:ext cx="11503152" cy="466344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347472" y="4233671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Classification propagation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730752" y="4215383"/>
            <a:ext cx="3566160" cy="320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3803904" y="4233671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Purview → UC (native)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333488" y="4215383"/>
            <a:ext cx="3931920" cy="320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406640" y="4233671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IKC → UC (via sync pipeline)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6032" y="4608575"/>
            <a:ext cx="11503152" cy="4663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347472" y="4700015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Cross-platform lineage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730752" y="4681727"/>
            <a:ext cx="3566160" cy="320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3803904" y="4700015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Manta → Purview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333488" y="4681727"/>
            <a:ext cx="3931920" cy="320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406640" y="4700015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Manta → IKC</a:t>
            </a:r>
          </a:p>
        </p:txBody>
      </p:sp>
      <p:sp>
        <p:nvSpPr>
          <p:cNvPr id="62" name="Rectangle 61"/>
          <p:cNvSpPr/>
          <p:nvPr/>
        </p:nvSpPr>
        <p:spPr>
          <a:xfrm>
            <a:off x="256032" y="5074919"/>
            <a:ext cx="11503152" cy="466344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347472" y="5166359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Regulatory evidence packs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730752" y="5148071"/>
            <a:ext cx="3566160" cy="320040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3803904" y="5166359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A6F8A"/>
                </a:solidFill>
                <a:latin typeface="Calibri"/>
              </a:rPr>
              <a:t>Purview + UC + Manta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333488" y="5148071"/>
            <a:ext cx="3931920" cy="320040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7406640" y="5166359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A6F8A"/>
                </a:solidFill>
                <a:latin typeface="Calibri"/>
              </a:rPr>
              <a:t>IKC + UC + Manta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205472" y="5202935"/>
            <a:ext cx="201168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1000" b="1" i="0">
                <a:solidFill>
                  <a:srgbClr val="4A6F8A"/>
                </a:solidFill>
                <a:latin typeface="Calibri"/>
              </a:rPr>
              <a:t>=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56032" y="5541263"/>
            <a:ext cx="11503152" cy="4663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347472" y="5632703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IBM licensing footprint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730752" y="5614415"/>
            <a:ext cx="3566160" cy="320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3803904" y="5632703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Manta only (reduced)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333488" y="5614415"/>
            <a:ext cx="3931920" cy="320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7406640" y="5632703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IKC + Manta (retained)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56032" y="6007607"/>
            <a:ext cx="11503152" cy="466344"/>
          </a:xfrm>
          <a:prstGeom prst="rect">
            <a:avLst/>
          </a:prstGeom>
          <a:solidFill>
            <a:srgbClr val="ECF3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47472" y="6099047"/>
            <a:ext cx="33375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1A1A1A"/>
                </a:solidFill>
                <a:latin typeface="Calibri"/>
              </a:rPr>
              <a:t>Azure-native integration depth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730752" y="6080759"/>
            <a:ext cx="3566160" cy="320040"/>
          </a:xfrm>
          <a:prstGeom prst="rect">
            <a:avLst/>
          </a:prstGeom>
          <a:solidFill>
            <a:srgbClr val="D5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3803904" y="6099047"/>
            <a:ext cx="34290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2E75B6"/>
                </a:solidFill>
                <a:latin typeface="Calibri"/>
              </a:rPr>
              <a:t>High (native stack)</a:t>
            </a:r>
          </a:p>
        </p:txBody>
      </p:sp>
      <p:sp>
        <p:nvSpPr>
          <p:cNvPr id="79" name="Rectangle 78"/>
          <p:cNvSpPr/>
          <p:nvPr/>
        </p:nvSpPr>
        <p:spPr>
          <a:xfrm>
            <a:off x="7333488" y="6080759"/>
            <a:ext cx="3931920" cy="320040"/>
          </a:xfrm>
          <a:prstGeom prst="rect">
            <a:avLst/>
          </a:prstGeom>
          <a:solidFill>
            <a:srgbClr val="FDEE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7406640" y="6099047"/>
            <a:ext cx="379476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1" i="0">
                <a:solidFill>
                  <a:srgbClr val="C96A0A"/>
                </a:solidFill>
                <a:latin typeface="Calibri"/>
              </a:rPr>
              <a:t>Medium (custom integration req.)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74320" y="6601968"/>
            <a:ext cx="36576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0" i="1">
                <a:solidFill>
                  <a:srgbClr val="4A6F8A"/>
                </a:solidFill>
                <a:latin typeface="Calibri"/>
              </a:rPr>
              <a:t>= Unchanged between scenarios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IKC-Primary: New Integration Requirements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Three new integration paths required — none exist in the baseline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040" y="1051560"/>
            <a:ext cx="3621024" cy="5394960"/>
          </a:xfrm>
          <a:prstGeom prst="rect">
            <a:avLst/>
          </a:prstGeom>
          <a:solidFill>
            <a:srgbClr val="FD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20040" y="1051560"/>
            <a:ext cx="3621024" cy="411480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79" y="1078992"/>
            <a:ext cx="4572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3192" y="1536192"/>
            <a:ext cx="3456432" cy="5029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50" b="1" i="0">
                <a:solidFill>
                  <a:srgbClr val="9B2B2B"/>
                </a:solidFill>
                <a:latin typeface="Calibri"/>
              </a:rPr>
              <a:t>IKC → Unity Catalog Classification Sync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" y="2075688"/>
            <a:ext cx="3246120" cy="18288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9768" y="2157984"/>
            <a:ext cx="109728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Direction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768" y="2340864"/>
            <a:ext cx="3401568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IKC → Unity Catalog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768" y="2651760"/>
            <a:ext cx="3246120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9768" y="2724912"/>
            <a:ext cx="13716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Mechanism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" y="2907792"/>
            <a:ext cx="3401568" cy="10058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Scheduled sync job via IKC REST API → Unity Catalog REST API. Propagates classification label changes to UC policy tags.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9768" y="3950208"/>
            <a:ext cx="3246120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29768" y="4023360"/>
            <a:ext cx="1097280" cy="237744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29768" y="4032504"/>
            <a:ext cx="1097280" cy="21945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CRITICAL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" y="4334256"/>
            <a:ext cx="3401568" cy="20116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1">
                <a:solidFill>
                  <a:srgbClr val="444444"/>
                </a:solidFill>
                <a:latin typeface="Calibri"/>
              </a:rPr>
              <a:t>Temporal drift: classification changes in IKC may not propagate to UC before next data access. Mandatory drift alerting required.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33672" y="1051560"/>
            <a:ext cx="3621024" cy="5394960"/>
          </a:xfrm>
          <a:prstGeom prst="rect">
            <a:avLst/>
          </a:prstGeom>
          <a:solidFill>
            <a:srgbClr val="FFF3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233672" y="1051560"/>
            <a:ext cx="3621024" cy="411480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325112" y="1078992"/>
            <a:ext cx="4572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06824" y="1536192"/>
            <a:ext cx="3456432" cy="5029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50" b="1" i="0">
                <a:solidFill>
                  <a:srgbClr val="C96A0A"/>
                </a:solidFill>
                <a:latin typeface="Calibri"/>
              </a:rPr>
              <a:t>Manta Lineage Re-Targeting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43400" y="2075688"/>
            <a:ext cx="3246120" cy="18288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343400" y="2157984"/>
            <a:ext cx="109728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Direction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43400" y="2340864"/>
            <a:ext cx="3401568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Manta → IKC (primary)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343400" y="2651760"/>
            <a:ext cx="3246120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343400" y="2724912"/>
            <a:ext cx="13716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Mechanism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43400" y="2907792"/>
            <a:ext cx="3401568" cy="10058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Configuration change in Manta: IKC replaces Purview as the primary lineage consumer. Low-effort — Manta natively supports IKC as publication target.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343400" y="3950208"/>
            <a:ext cx="3246120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343400" y="4023360"/>
            <a:ext cx="1097280" cy="237744"/>
          </a:xfrm>
          <a:prstGeom prst="rect">
            <a:avLst/>
          </a:prstGeom>
          <a:solidFill>
            <a:srgbClr val="C96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343400" y="4032504"/>
            <a:ext cx="1097280" cy="21945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43400" y="4334256"/>
            <a:ext cx="3401568" cy="20116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1">
                <a:solidFill>
                  <a:srgbClr val="444444"/>
                </a:solidFill>
                <a:latin typeface="Calibri"/>
              </a:rPr>
              <a:t>Low engineering risk. Configuration-only change, no re-architecture. Purview lineage publication can be selectively mirrored.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147304" y="1051560"/>
            <a:ext cx="3621024" cy="5394960"/>
          </a:xfrm>
          <a:prstGeom prst="rect">
            <a:avLst/>
          </a:prstGeom>
          <a:solidFill>
            <a:srgbClr val="EEF4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147304" y="1051560"/>
            <a:ext cx="3621024" cy="411480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238744" y="1078992"/>
            <a:ext cx="457200" cy="34747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20456" y="1536192"/>
            <a:ext cx="3456432" cy="5029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50" b="1" i="0">
                <a:solidFill>
                  <a:srgbClr val="4A6F8A"/>
                </a:solidFill>
                <a:latin typeface="Calibri"/>
              </a:rPr>
              <a:t>Purview DLP Residual Sync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57031" y="2075688"/>
            <a:ext cx="3246120" cy="18288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257031" y="2157984"/>
            <a:ext cx="109728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Direction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257031" y="2340864"/>
            <a:ext cx="3401568" cy="27432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1" i="0">
                <a:solidFill>
                  <a:srgbClr val="1A1A1A"/>
                </a:solidFill>
                <a:latin typeface="Calibri"/>
              </a:rPr>
              <a:t>IKC → Purview (classification taxonomy only)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257031" y="2651760"/>
            <a:ext cx="3246120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257031" y="2724912"/>
            <a:ext cx="1371600" cy="201168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800" b="1" i="0">
                <a:solidFill>
                  <a:srgbClr val="4A6F8A"/>
                </a:solidFill>
                <a:latin typeface="Calibri"/>
              </a:rPr>
              <a:t>Mechanism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257031" y="2907792"/>
            <a:ext cx="3401568" cy="100584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50" b="0" i="0">
                <a:solidFill>
                  <a:srgbClr val="1A1A1A"/>
                </a:solidFill>
                <a:latin typeface="Calibri"/>
              </a:rPr>
              <a:t>Lightweight mirror of classification labels (not full glossary) to sustain M365 DLP policy enforcement for Teams, SharePoint, email.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57031" y="3950208"/>
            <a:ext cx="3246120" cy="9144"/>
          </a:xfrm>
          <a:prstGeom prst="rect">
            <a:avLst/>
          </a:prstGeom>
          <a:solidFill>
            <a:srgbClr val="ECF0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8257031" y="4023360"/>
            <a:ext cx="1097280" cy="237744"/>
          </a:xfrm>
          <a:prstGeom prst="rect">
            <a:avLst/>
          </a:prstGeom>
          <a:solidFill>
            <a:srgbClr val="4A6F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257031" y="4032504"/>
            <a:ext cx="1097280" cy="21945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ctr"/>
            <a:r>
              <a:rPr sz="800" b="1" i="0">
                <a:solidFill>
                  <a:srgbClr val="FFFFFF"/>
                </a:solidFill>
                <a:latin typeface="Calibri"/>
              </a:rPr>
              <a:t>MEDIUM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257031" y="4334256"/>
            <a:ext cx="3401568" cy="201168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1">
                <a:solidFill>
                  <a:srgbClr val="444444"/>
                </a:solidFill>
                <a:latin typeface="Calibri"/>
              </a:rPr>
              <a:t>Scope creep risk: sync must remain strictly limited to classification taxonomy. Any expansion recreates the dual-glossary problem.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8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C346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137160"/>
            <a:ext cx="10058400" cy="594360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IKC-Primary: Strengths vs Risks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48640"/>
            <a:ext cx="10058400" cy="329184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100" b="0" i="0">
                <a:solidFill>
                  <a:srgbClr val="AAC4E0"/>
                </a:solidFill>
                <a:latin typeface="Calibri"/>
              </a:rPr>
              <a:t>Balanced assessment before Architecture Board decision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56032" y="987552"/>
            <a:ext cx="5669280" cy="402336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033271"/>
            <a:ext cx="5486400" cy="31089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✓  Strengths of IKC-Primary</a:t>
            </a:r>
          </a:p>
        </p:txBody>
      </p:sp>
      <p:sp>
        <p:nvSpPr>
          <p:cNvPr id="8" name="Rectangle 7"/>
          <p:cNvSpPr/>
          <p:nvPr/>
        </p:nvSpPr>
        <p:spPr>
          <a:xfrm>
            <a:off x="256032" y="1463040"/>
            <a:ext cx="73152" cy="768096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29184" y="1463040"/>
            <a:ext cx="5596128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1508760"/>
            <a:ext cx="539496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376E3D"/>
                </a:solidFill>
                <a:latin typeface="Calibri"/>
              </a:rPr>
              <a:t>Preserved IBM governance investment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764792"/>
            <a:ext cx="5376672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Existing IKC workflows, taxonomy, stewardship processes, and team expertise are retained. No disruptive migration.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6032" y="2322576"/>
            <a:ext cx="73152" cy="768096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9184" y="2322576"/>
            <a:ext cx="5596128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2368296"/>
            <a:ext cx="539496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376E3D"/>
                </a:solidFill>
                <a:latin typeface="Calibri"/>
              </a:rPr>
              <a:t>Superior Data Quality capability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" y="2624328"/>
            <a:ext cx="5376672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IKC DQ profiling supports complex business rule definitions beyond Purview's sampling-only approach — acknowledged in baseline AD-08.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6032" y="3182112"/>
            <a:ext cx="73152" cy="768096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29184" y="3182112"/>
            <a:ext cx="5596128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3227832"/>
            <a:ext cx="539496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376E3D"/>
                </a:solidFill>
                <a:latin typeface="Calibri"/>
              </a:rPr>
              <a:t>Data product certification maturity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3483864"/>
            <a:ext cx="5376672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IKC's product marketplace and certification workflows exceed Purview's current offering, aligning with the Gold-layer product lifecycle.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6032" y="4041648"/>
            <a:ext cx="73152" cy="768096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29184" y="4041648"/>
            <a:ext cx="5596128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4087368"/>
            <a:ext cx="539496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376E3D"/>
                </a:solidFill>
                <a:latin typeface="Calibri"/>
              </a:rPr>
              <a:t>Avoided Horizon 1 migration effort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4343400"/>
            <a:ext cx="5376672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Cancelling the IKC→Purview migration removes a high-risk, effort-intensive Horizon 1 workstream. Significant delivery capacity saving.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6032" y="4901183"/>
            <a:ext cx="73152" cy="768096"/>
          </a:xfrm>
          <a:prstGeom prst="rect">
            <a:avLst/>
          </a:prstGeom>
          <a:solidFill>
            <a:srgbClr val="376E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29184" y="4901183"/>
            <a:ext cx="5596128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4946903"/>
            <a:ext cx="5394960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376E3D"/>
                </a:solidFill>
                <a:latin typeface="Calibri"/>
              </a:rPr>
              <a:t>Regulated domain familiarity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5202936"/>
            <a:ext cx="5376672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Stewards in AMF/OSFI/Law 25 contexts are familiar with IKC workflows. Lower change management overhead vs. Purview transition.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291072" y="987552"/>
            <a:ext cx="5650992" cy="402336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1033271"/>
            <a:ext cx="5486400" cy="31089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✗  Risks of IKC-Primary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91072" y="1463040"/>
            <a:ext cx="73152" cy="768096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364224" y="1463040"/>
            <a:ext cx="5577840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73952" y="1508760"/>
            <a:ext cx="537667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9B2B2B"/>
                </a:solidFill>
                <a:latin typeface="Calibri"/>
              </a:rPr>
              <a:t>Classification sync drift (HIGH RISK)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73952" y="1764792"/>
            <a:ext cx="5358384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IKC→UC propagation latency creates windows where Purview intent and UC enforcement diverge. Critical for Restricted data.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91072" y="2322576"/>
            <a:ext cx="73152" cy="768096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364224" y="2322576"/>
            <a:ext cx="5577840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73952" y="2368296"/>
            <a:ext cx="537667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9B2B2B"/>
                </a:solidFill>
                <a:latin typeface="Calibri"/>
              </a:rPr>
              <a:t>Azure-native integration friction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73952" y="2624328"/>
            <a:ext cx="5358384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Purview integrates natively with Fabric semantics and Azure Policy. IKC-primary adds custom integration layers for these surfaces.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291072" y="3182112"/>
            <a:ext cx="73152" cy="768096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364224" y="3182112"/>
            <a:ext cx="5577840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73952" y="3227832"/>
            <a:ext cx="537667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9B2B2B"/>
                </a:solidFill>
                <a:latin typeface="Calibri"/>
              </a:rPr>
              <a:t>Purview DLP scope creep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73952" y="3483864"/>
            <a:ext cx="5358384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Classification-only mirror from IKC to Purview risks expanding into full glossary, recreating the dual-authority problem.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291072" y="4041648"/>
            <a:ext cx="73152" cy="768096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6364224" y="4041648"/>
            <a:ext cx="5577840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473952" y="4087368"/>
            <a:ext cx="537667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9B2B2B"/>
                </a:solidFill>
                <a:latin typeface="Calibri"/>
              </a:rPr>
              <a:t>IBM licensing and run cost retained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473952" y="4343400"/>
            <a:ext cx="5358384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Baseline explicitly retired IKC to reduce IBM footprint and cost. IKC-primary reverses this. 3-year TCO analysis is mandatory.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291072" y="4901183"/>
            <a:ext cx="73152" cy="768096"/>
          </a:xfrm>
          <a:prstGeom prst="rect">
            <a:avLst/>
          </a:prstGeom>
          <a:solidFill>
            <a:srgbClr val="9B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6364224" y="4901183"/>
            <a:ext cx="5577840" cy="76809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473952" y="4946903"/>
            <a:ext cx="5376672" cy="256032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1000" b="1" i="0">
                <a:solidFill>
                  <a:srgbClr val="9B2B2B"/>
                </a:solidFill>
                <a:latin typeface="Calibri"/>
              </a:rPr>
              <a:t>Increased governance stack complexity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473952" y="5202936"/>
            <a:ext cx="5358384" cy="402336"/>
          </a:xfrm>
          <a:prstGeom prst="rect">
            <a:avLst/>
          </a:prstGeom>
          <a:noFill/>
        </p:spPr>
        <p:txBody>
          <a:bodyPr wrap="square" lIns="54864" rIns="54864" tIns="36576" bIns="36576"/>
          <a:lstStyle/>
          <a:p>
            <a:pPr algn="l"/>
            <a:r>
              <a:rPr sz="900" b="0" i="0">
                <a:solidFill>
                  <a:srgbClr val="444444"/>
                </a:solidFill>
                <a:latin typeface="Calibri"/>
              </a:rPr>
              <a:t>IKC + Manta + Purview residual + UC requires dedicated integration operations ownership and rigorous runbooks.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