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5143500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3" name="Shape 1"/>
          <p:cNvSpPr/>
          <p:nvPr/>
        </p:nvSpPr>
        <p:spPr>
          <a:xfrm>
            <a:off x="8869680" y="0"/>
            <a:ext cx="274320" cy="5143500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250" kern="0" dirty="0">
                <a:solidFill>
                  <a:srgbClr val="7FA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GREENFIELD  |  MODERN DATA PLATFORM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 Comparison</a:t>
            </a:r>
            <a:endParaRPr lang="en-US" sz="5200" dirty="0"/>
          </a:p>
        </p:txBody>
      </p:sp>
      <p:sp>
        <p:nvSpPr>
          <p:cNvPr id="6" name="Shape 4"/>
          <p:cNvSpPr/>
          <p:nvPr/>
        </p:nvSpPr>
        <p:spPr>
          <a:xfrm>
            <a:off x="1280160" y="2423160"/>
            <a:ext cx="2834640" cy="594360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7" name="Text 5"/>
          <p:cNvSpPr/>
          <p:nvPr/>
        </p:nvSpPr>
        <p:spPr>
          <a:xfrm>
            <a:off x="1280160" y="2423160"/>
            <a:ext cx="2834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DATABRICKS-PRIMARY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160520" y="2423160"/>
            <a:ext cx="822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5029200" y="2423160"/>
            <a:ext cx="2834640" cy="594360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10" name="Text 8"/>
          <p:cNvSpPr/>
          <p:nvPr/>
        </p:nvSpPr>
        <p:spPr>
          <a:xfrm>
            <a:off x="5029200" y="2423160"/>
            <a:ext cx="2834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FABRIC-PRIMARY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Greenfield  |  Architecture &amp; Data Engineering Practice  |  March 2026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21792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73152"/>
            <a:ext cx="6858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Overall Comparison Scorecard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223760" y="91440"/>
            <a:ext cx="1737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evaluation dimensions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182880" y="694944"/>
            <a:ext cx="3749040" cy="36576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6" name="Shape 4"/>
          <p:cNvSpPr/>
          <p:nvPr/>
        </p:nvSpPr>
        <p:spPr>
          <a:xfrm>
            <a:off x="4005072" y="694944"/>
            <a:ext cx="2395728" cy="365760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7" name="Shape 5"/>
          <p:cNvSpPr/>
          <p:nvPr/>
        </p:nvSpPr>
        <p:spPr>
          <a:xfrm>
            <a:off x="6473952" y="694944"/>
            <a:ext cx="2487168" cy="365760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8" name="Text 6"/>
          <p:cNvSpPr/>
          <p:nvPr/>
        </p:nvSpPr>
        <p:spPr>
          <a:xfrm>
            <a:off x="182880" y="694944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EVALUATION DIMENSION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005072" y="694944"/>
            <a:ext cx="239572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DATABRICKS-PRIMARY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73952" y="694944"/>
            <a:ext cx="24871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FABRIC-PRIMARY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182880" y="1097280"/>
            <a:ext cx="3749040" cy="420624"/>
          </a:xfrm>
          <a:prstGeom prst="rect">
            <a:avLst/>
          </a:prstGeom>
          <a:solidFill>
            <a:srgbClr val="EBF1F7"/>
          </a:solidFill>
          <a:ln/>
        </p:spPr>
      </p:sp>
      <p:sp>
        <p:nvSpPr>
          <p:cNvPr id="12" name="Text 10"/>
          <p:cNvSpPr/>
          <p:nvPr/>
        </p:nvSpPr>
        <p:spPr>
          <a:xfrm>
            <a:off x="256032" y="109728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Self-Service Capabilities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005072" y="1097280"/>
            <a:ext cx="2395728" cy="42062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" name="Shape 12"/>
          <p:cNvSpPr/>
          <p:nvPr/>
        </p:nvSpPr>
        <p:spPr>
          <a:xfrm>
            <a:off x="4005072" y="1097280"/>
            <a:ext cx="45720" cy="420624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15" name="Shape 13"/>
          <p:cNvSpPr/>
          <p:nvPr/>
        </p:nvSpPr>
        <p:spPr>
          <a:xfrm>
            <a:off x="4059936" y="1170432"/>
            <a:ext cx="1005840" cy="18288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16" name="Text 14"/>
          <p:cNvSpPr/>
          <p:nvPr/>
        </p:nvSpPr>
        <p:spPr>
          <a:xfrm>
            <a:off x="4059936" y="1170432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Weaker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5120640" y="1097280"/>
            <a:ext cx="1280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Moderate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6473952" y="1097280"/>
            <a:ext cx="2487168" cy="42062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9" name="Shape 17"/>
          <p:cNvSpPr/>
          <p:nvPr/>
        </p:nvSpPr>
        <p:spPr>
          <a:xfrm>
            <a:off x="6473952" y="1097280"/>
            <a:ext cx="45720" cy="420624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20" name="Shape 18"/>
          <p:cNvSpPr/>
          <p:nvPr/>
        </p:nvSpPr>
        <p:spPr>
          <a:xfrm>
            <a:off x="6528816" y="1170432"/>
            <a:ext cx="1005840" cy="18288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21" name="Text 19"/>
          <p:cNvSpPr/>
          <p:nvPr/>
        </p:nvSpPr>
        <p:spPr>
          <a:xfrm>
            <a:off x="6528816" y="1170432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Advantage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7589520" y="1097280"/>
            <a:ext cx="13350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182880" y="1554480"/>
            <a:ext cx="3749040" cy="420624"/>
          </a:xfrm>
          <a:prstGeom prst="rect">
            <a:avLst/>
          </a:prstGeom>
          <a:solidFill>
            <a:srgbClr val="DDEAF5"/>
          </a:solidFill>
          <a:ln/>
        </p:spPr>
      </p:sp>
      <p:sp>
        <p:nvSpPr>
          <p:cNvPr id="24" name="Text 22"/>
          <p:cNvSpPr/>
          <p:nvPr/>
        </p:nvSpPr>
        <p:spPr>
          <a:xfrm>
            <a:off x="256032" y="155448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Costs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005072" y="1554480"/>
            <a:ext cx="2395728" cy="420624"/>
          </a:xfrm>
          <a:prstGeom prst="rect">
            <a:avLst/>
          </a:prstGeom>
          <a:solidFill>
            <a:srgbClr val="F4F7FA"/>
          </a:solidFill>
          <a:ln/>
        </p:spPr>
      </p:sp>
      <p:sp>
        <p:nvSpPr>
          <p:cNvPr id="26" name="Shape 24"/>
          <p:cNvSpPr/>
          <p:nvPr/>
        </p:nvSpPr>
        <p:spPr>
          <a:xfrm>
            <a:off x="4005072" y="1554480"/>
            <a:ext cx="45720" cy="420624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27" name="Shape 25"/>
          <p:cNvSpPr/>
          <p:nvPr/>
        </p:nvSpPr>
        <p:spPr>
          <a:xfrm>
            <a:off x="4059936" y="1627632"/>
            <a:ext cx="1005840" cy="18288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28" name="Text 26"/>
          <p:cNvSpPr/>
          <p:nvPr/>
        </p:nvSpPr>
        <p:spPr>
          <a:xfrm>
            <a:off x="4059936" y="1627632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Weaker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5120640" y="1554480"/>
            <a:ext cx="1280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6473952" y="1554480"/>
            <a:ext cx="2487168" cy="420624"/>
          </a:xfrm>
          <a:prstGeom prst="rect">
            <a:avLst/>
          </a:prstGeom>
          <a:solidFill>
            <a:srgbClr val="F4F7FA"/>
          </a:solidFill>
          <a:ln/>
        </p:spPr>
      </p:sp>
      <p:sp>
        <p:nvSpPr>
          <p:cNvPr id="31" name="Shape 29"/>
          <p:cNvSpPr/>
          <p:nvPr/>
        </p:nvSpPr>
        <p:spPr>
          <a:xfrm>
            <a:off x="6473952" y="1554480"/>
            <a:ext cx="45720" cy="420624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32" name="Shape 30"/>
          <p:cNvSpPr/>
          <p:nvPr/>
        </p:nvSpPr>
        <p:spPr>
          <a:xfrm>
            <a:off x="6528816" y="1627632"/>
            <a:ext cx="1005840" cy="18288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33" name="Text 31"/>
          <p:cNvSpPr/>
          <p:nvPr/>
        </p:nvSpPr>
        <p:spPr>
          <a:xfrm>
            <a:off x="6528816" y="1627632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Advantage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7589520" y="1554480"/>
            <a:ext cx="13350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182880" y="2011680"/>
            <a:ext cx="3749040" cy="420624"/>
          </a:xfrm>
          <a:prstGeom prst="rect">
            <a:avLst/>
          </a:prstGeom>
          <a:solidFill>
            <a:srgbClr val="EBF1F7"/>
          </a:solidFill>
          <a:ln/>
        </p:spPr>
      </p:sp>
      <p:sp>
        <p:nvSpPr>
          <p:cNvPr id="36" name="Text 34"/>
          <p:cNvSpPr/>
          <p:nvPr/>
        </p:nvSpPr>
        <p:spPr>
          <a:xfrm>
            <a:off x="256032" y="201168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Governance</a:t>
            </a:r>
            <a:endParaRPr lang="en-US" sz="1150" dirty="0"/>
          </a:p>
        </p:txBody>
      </p:sp>
      <p:sp>
        <p:nvSpPr>
          <p:cNvPr id="37" name="Shape 35"/>
          <p:cNvSpPr/>
          <p:nvPr/>
        </p:nvSpPr>
        <p:spPr>
          <a:xfrm>
            <a:off x="4005072" y="2011680"/>
            <a:ext cx="2395728" cy="42062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8" name="Shape 36"/>
          <p:cNvSpPr/>
          <p:nvPr/>
        </p:nvSpPr>
        <p:spPr>
          <a:xfrm>
            <a:off x="4005072" y="2011680"/>
            <a:ext cx="45720" cy="420624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39" name="Shape 37"/>
          <p:cNvSpPr/>
          <p:nvPr/>
        </p:nvSpPr>
        <p:spPr>
          <a:xfrm>
            <a:off x="4059936" y="2084832"/>
            <a:ext cx="1005840" cy="18288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40" name="Text 38"/>
          <p:cNvSpPr/>
          <p:nvPr/>
        </p:nvSpPr>
        <p:spPr>
          <a:xfrm>
            <a:off x="4059936" y="2084832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Advantage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5120640" y="2011680"/>
            <a:ext cx="1280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Very Strong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6473952" y="2011680"/>
            <a:ext cx="2487168" cy="42062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3" name="Shape 41"/>
          <p:cNvSpPr/>
          <p:nvPr/>
        </p:nvSpPr>
        <p:spPr>
          <a:xfrm>
            <a:off x="6473952" y="2011680"/>
            <a:ext cx="45720" cy="420624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44" name="Shape 42"/>
          <p:cNvSpPr/>
          <p:nvPr/>
        </p:nvSpPr>
        <p:spPr>
          <a:xfrm>
            <a:off x="6528816" y="2084832"/>
            <a:ext cx="1005840" cy="18288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45" name="Text 43"/>
          <p:cNvSpPr/>
          <p:nvPr/>
        </p:nvSpPr>
        <p:spPr>
          <a:xfrm>
            <a:off x="6528816" y="2084832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Weaker</a:t>
            </a:r>
            <a:endParaRPr lang="en-US" sz="850" dirty="0"/>
          </a:p>
        </p:txBody>
      </p:sp>
      <p:sp>
        <p:nvSpPr>
          <p:cNvPr id="46" name="Text 44"/>
          <p:cNvSpPr/>
          <p:nvPr/>
        </p:nvSpPr>
        <p:spPr>
          <a:xfrm>
            <a:off x="7589520" y="2011680"/>
            <a:ext cx="13350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Moderate</a:t>
            </a:r>
            <a:endParaRPr lang="en-US" sz="1050" dirty="0"/>
          </a:p>
        </p:txBody>
      </p:sp>
      <p:sp>
        <p:nvSpPr>
          <p:cNvPr id="47" name="Shape 45"/>
          <p:cNvSpPr/>
          <p:nvPr/>
        </p:nvSpPr>
        <p:spPr>
          <a:xfrm>
            <a:off x="182880" y="2468880"/>
            <a:ext cx="3749040" cy="420624"/>
          </a:xfrm>
          <a:prstGeom prst="rect">
            <a:avLst/>
          </a:prstGeom>
          <a:solidFill>
            <a:srgbClr val="DDEAF5"/>
          </a:solidFill>
          <a:ln/>
        </p:spPr>
      </p:sp>
      <p:sp>
        <p:nvSpPr>
          <p:cNvPr id="48" name="Text 46"/>
          <p:cNvSpPr/>
          <p:nvPr/>
        </p:nvSpPr>
        <p:spPr>
          <a:xfrm>
            <a:off x="256032" y="246888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Granular Security Controls</a:t>
            </a:r>
            <a:endParaRPr lang="en-US" sz="1150" dirty="0"/>
          </a:p>
        </p:txBody>
      </p:sp>
      <p:sp>
        <p:nvSpPr>
          <p:cNvPr id="49" name="Shape 47"/>
          <p:cNvSpPr/>
          <p:nvPr/>
        </p:nvSpPr>
        <p:spPr>
          <a:xfrm>
            <a:off x="4005072" y="2468880"/>
            <a:ext cx="2395728" cy="420624"/>
          </a:xfrm>
          <a:prstGeom prst="rect">
            <a:avLst/>
          </a:prstGeom>
          <a:solidFill>
            <a:srgbClr val="F4F7FA"/>
          </a:solidFill>
          <a:ln/>
        </p:spPr>
      </p:sp>
      <p:sp>
        <p:nvSpPr>
          <p:cNvPr id="50" name="Shape 48"/>
          <p:cNvSpPr/>
          <p:nvPr/>
        </p:nvSpPr>
        <p:spPr>
          <a:xfrm>
            <a:off x="4005072" y="2468880"/>
            <a:ext cx="45720" cy="420624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51" name="Shape 49"/>
          <p:cNvSpPr/>
          <p:nvPr/>
        </p:nvSpPr>
        <p:spPr>
          <a:xfrm>
            <a:off x="4059936" y="2542032"/>
            <a:ext cx="1005840" cy="18288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52" name="Text 50"/>
          <p:cNvSpPr/>
          <p:nvPr/>
        </p:nvSpPr>
        <p:spPr>
          <a:xfrm>
            <a:off x="4059936" y="2542032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Advantage</a:t>
            </a:r>
            <a:endParaRPr lang="en-US" sz="850" dirty="0"/>
          </a:p>
        </p:txBody>
      </p:sp>
      <p:sp>
        <p:nvSpPr>
          <p:cNvPr id="53" name="Text 51"/>
          <p:cNvSpPr/>
          <p:nvPr/>
        </p:nvSpPr>
        <p:spPr>
          <a:xfrm>
            <a:off x="5120640" y="2468880"/>
            <a:ext cx="1280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Very Strong</a:t>
            </a:r>
            <a:endParaRPr lang="en-US" sz="1050" dirty="0"/>
          </a:p>
        </p:txBody>
      </p:sp>
      <p:sp>
        <p:nvSpPr>
          <p:cNvPr id="54" name="Shape 52"/>
          <p:cNvSpPr/>
          <p:nvPr/>
        </p:nvSpPr>
        <p:spPr>
          <a:xfrm>
            <a:off x="6473952" y="2468880"/>
            <a:ext cx="2487168" cy="420624"/>
          </a:xfrm>
          <a:prstGeom prst="rect">
            <a:avLst/>
          </a:prstGeom>
          <a:solidFill>
            <a:srgbClr val="F4F7FA"/>
          </a:solidFill>
          <a:ln/>
        </p:spPr>
      </p:sp>
      <p:sp>
        <p:nvSpPr>
          <p:cNvPr id="55" name="Shape 53"/>
          <p:cNvSpPr/>
          <p:nvPr/>
        </p:nvSpPr>
        <p:spPr>
          <a:xfrm>
            <a:off x="6473952" y="2468880"/>
            <a:ext cx="45720" cy="420624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56" name="Shape 54"/>
          <p:cNvSpPr/>
          <p:nvPr/>
        </p:nvSpPr>
        <p:spPr>
          <a:xfrm>
            <a:off x="6528816" y="2542032"/>
            <a:ext cx="1005840" cy="182880"/>
          </a:xfrm>
          <a:prstGeom prst="rect">
            <a:avLst/>
          </a:prstGeom>
          <a:solidFill>
            <a:srgbClr val="E8EDF2"/>
          </a:solidFill>
          <a:ln/>
        </p:spPr>
      </p:sp>
      <p:sp>
        <p:nvSpPr>
          <p:cNvPr id="57" name="Text 55"/>
          <p:cNvSpPr/>
          <p:nvPr/>
        </p:nvSpPr>
        <p:spPr>
          <a:xfrm>
            <a:off x="6528816" y="2542032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334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○ Comparable</a:t>
            </a:r>
            <a:endParaRPr lang="en-US" sz="850" dirty="0"/>
          </a:p>
        </p:txBody>
      </p:sp>
      <p:sp>
        <p:nvSpPr>
          <p:cNvPr id="58" name="Text 56"/>
          <p:cNvSpPr/>
          <p:nvPr/>
        </p:nvSpPr>
        <p:spPr>
          <a:xfrm>
            <a:off x="7589520" y="2468880"/>
            <a:ext cx="13350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</a:t>
            </a:r>
            <a:endParaRPr lang="en-US" sz="1050" dirty="0"/>
          </a:p>
        </p:txBody>
      </p:sp>
      <p:sp>
        <p:nvSpPr>
          <p:cNvPr id="59" name="Shape 57"/>
          <p:cNvSpPr/>
          <p:nvPr/>
        </p:nvSpPr>
        <p:spPr>
          <a:xfrm>
            <a:off x="182880" y="2926080"/>
            <a:ext cx="3749040" cy="420624"/>
          </a:xfrm>
          <a:prstGeom prst="rect">
            <a:avLst/>
          </a:prstGeom>
          <a:solidFill>
            <a:srgbClr val="EBF1F7"/>
          </a:solidFill>
          <a:ln/>
        </p:spPr>
      </p:sp>
      <p:sp>
        <p:nvSpPr>
          <p:cNvPr id="60" name="Text 58"/>
          <p:cNvSpPr/>
          <p:nvPr/>
        </p:nvSpPr>
        <p:spPr>
          <a:xfrm>
            <a:off x="256032" y="292608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Compliance</a:t>
            </a:r>
            <a:endParaRPr lang="en-US" sz="1150" dirty="0"/>
          </a:p>
        </p:txBody>
      </p:sp>
      <p:sp>
        <p:nvSpPr>
          <p:cNvPr id="61" name="Shape 59"/>
          <p:cNvSpPr/>
          <p:nvPr/>
        </p:nvSpPr>
        <p:spPr>
          <a:xfrm>
            <a:off x="4005072" y="2926080"/>
            <a:ext cx="2395728" cy="42062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2" name="Shape 60"/>
          <p:cNvSpPr/>
          <p:nvPr/>
        </p:nvSpPr>
        <p:spPr>
          <a:xfrm>
            <a:off x="4005072" y="2926080"/>
            <a:ext cx="45720" cy="420624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63" name="Shape 61"/>
          <p:cNvSpPr/>
          <p:nvPr/>
        </p:nvSpPr>
        <p:spPr>
          <a:xfrm>
            <a:off x="4059936" y="2999232"/>
            <a:ext cx="1005840" cy="18288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64" name="Text 62"/>
          <p:cNvSpPr/>
          <p:nvPr/>
        </p:nvSpPr>
        <p:spPr>
          <a:xfrm>
            <a:off x="4059936" y="2999232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Advantage</a:t>
            </a:r>
            <a:endParaRPr lang="en-US" sz="850" dirty="0"/>
          </a:p>
        </p:txBody>
      </p:sp>
      <p:sp>
        <p:nvSpPr>
          <p:cNvPr id="65" name="Text 63"/>
          <p:cNvSpPr/>
          <p:nvPr/>
        </p:nvSpPr>
        <p:spPr>
          <a:xfrm>
            <a:off x="5120640" y="2926080"/>
            <a:ext cx="1280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Very Strong</a:t>
            </a:r>
            <a:endParaRPr lang="en-US" sz="1050" dirty="0"/>
          </a:p>
        </p:txBody>
      </p:sp>
      <p:sp>
        <p:nvSpPr>
          <p:cNvPr id="66" name="Shape 64"/>
          <p:cNvSpPr/>
          <p:nvPr/>
        </p:nvSpPr>
        <p:spPr>
          <a:xfrm>
            <a:off x="6473952" y="2926080"/>
            <a:ext cx="2487168" cy="42062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7" name="Shape 65"/>
          <p:cNvSpPr/>
          <p:nvPr/>
        </p:nvSpPr>
        <p:spPr>
          <a:xfrm>
            <a:off x="6473952" y="2926080"/>
            <a:ext cx="45720" cy="420624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68" name="Shape 66"/>
          <p:cNvSpPr/>
          <p:nvPr/>
        </p:nvSpPr>
        <p:spPr>
          <a:xfrm>
            <a:off x="6528816" y="2999232"/>
            <a:ext cx="1005840" cy="182880"/>
          </a:xfrm>
          <a:prstGeom prst="rect">
            <a:avLst/>
          </a:prstGeom>
          <a:solidFill>
            <a:srgbClr val="E8EDF2"/>
          </a:solidFill>
          <a:ln/>
        </p:spPr>
      </p:sp>
      <p:sp>
        <p:nvSpPr>
          <p:cNvPr id="69" name="Text 67"/>
          <p:cNvSpPr/>
          <p:nvPr/>
        </p:nvSpPr>
        <p:spPr>
          <a:xfrm>
            <a:off x="6528816" y="2999232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334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○ Comparable</a:t>
            </a:r>
            <a:endParaRPr lang="en-US" sz="850" dirty="0"/>
          </a:p>
        </p:txBody>
      </p:sp>
      <p:sp>
        <p:nvSpPr>
          <p:cNvPr id="70" name="Text 68"/>
          <p:cNvSpPr/>
          <p:nvPr/>
        </p:nvSpPr>
        <p:spPr>
          <a:xfrm>
            <a:off x="7589520" y="2926080"/>
            <a:ext cx="13350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</a:t>
            </a:r>
            <a:endParaRPr lang="en-US" sz="1050" dirty="0"/>
          </a:p>
        </p:txBody>
      </p:sp>
      <p:sp>
        <p:nvSpPr>
          <p:cNvPr id="71" name="Shape 69"/>
          <p:cNvSpPr/>
          <p:nvPr/>
        </p:nvSpPr>
        <p:spPr>
          <a:xfrm>
            <a:off x="182880" y="3383280"/>
            <a:ext cx="3749040" cy="420624"/>
          </a:xfrm>
          <a:prstGeom prst="rect">
            <a:avLst/>
          </a:prstGeom>
          <a:solidFill>
            <a:srgbClr val="DDEAF5"/>
          </a:solidFill>
          <a:ln/>
        </p:spPr>
      </p:sp>
      <p:sp>
        <p:nvSpPr>
          <p:cNvPr id="72" name="Text 70"/>
          <p:cNvSpPr/>
          <p:nvPr/>
        </p:nvSpPr>
        <p:spPr>
          <a:xfrm>
            <a:off x="256032" y="338328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Third-Party Risk</a:t>
            </a:r>
            <a:endParaRPr lang="en-US" sz="1150" dirty="0"/>
          </a:p>
        </p:txBody>
      </p:sp>
      <p:sp>
        <p:nvSpPr>
          <p:cNvPr id="73" name="Shape 71"/>
          <p:cNvSpPr/>
          <p:nvPr/>
        </p:nvSpPr>
        <p:spPr>
          <a:xfrm>
            <a:off x="4005072" y="3383280"/>
            <a:ext cx="2395728" cy="420624"/>
          </a:xfrm>
          <a:prstGeom prst="rect">
            <a:avLst/>
          </a:prstGeom>
          <a:solidFill>
            <a:srgbClr val="F4F7FA"/>
          </a:solidFill>
          <a:ln/>
        </p:spPr>
      </p:sp>
      <p:sp>
        <p:nvSpPr>
          <p:cNvPr id="74" name="Shape 72"/>
          <p:cNvSpPr/>
          <p:nvPr/>
        </p:nvSpPr>
        <p:spPr>
          <a:xfrm>
            <a:off x="4005072" y="3383280"/>
            <a:ext cx="45720" cy="420624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75" name="Shape 73"/>
          <p:cNvSpPr/>
          <p:nvPr/>
        </p:nvSpPr>
        <p:spPr>
          <a:xfrm>
            <a:off x="4059936" y="3456432"/>
            <a:ext cx="1005840" cy="182880"/>
          </a:xfrm>
          <a:prstGeom prst="rect">
            <a:avLst/>
          </a:prstGeom>
          <a:solidFill>
            <a:srgbClr val="E8EDF2"/>
          </a:solidFill>
          <a:ln/>
        </p:spPr>
      </p:sp>
      <p:sp>
        <p:nvSpPr>
          <p:cNvPr id="76" name="Text 74"/>
          <p:cNvSpPr/>
          <p:nvPr/>
        </p:nvSpPr>
        <p:spPr>
          <a:xfrm>
            <a:off x="4059936" y="3456432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334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○ Comparable</a:t>
            </a:r>
            <a:endParaRPr lang="en-US" sz="850" dirty="0"/>
          </a:p>
        </p:txBody>
      </p:sp>
      <p:sp>
        <p:nvSpPr>
          <p:cNvPr id="77" name="Text 75"/>
          <p:cNvSpPr/>
          <p:nvPr/>
        </p:nvSpPr>
        <p:spPr>
          <a:xfrm>
            <a:off x="5120640" y="3383280"/>
            <a:ext cx="1280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Moderate</a:t>
            </a:r>
            <a:endParaRPr lang="en-US" sz="1050" dirty="0"/>
          </a:p>
        </p:txBody>
      </p:sp>
      <p:sp>
        <p:nvSpPr>
          <p:cNvPr id="78" name="Shape 76"/>
          <p:cNvSpPr/>
          <p:nvPr/>
        </p:nvSpPr>
        <p:spPr>
          <a:xfrm>
            <a:off x="6473952" y="3383280"/>
            <a:ext cx="2487168" cy="420624"/>
          </a:xfrm>
          <a:prstGeom prst="rect">
            <a:avLst/>
          </a:prstGeom>
          <a:solidFill>
            <a:srgbClr val="F4F7FA"/>
          </a:solidFill>
          <a:ln/>
        </p:spPr>
      </p:sp>
      <p:sp>
        <p:nvSpPr>
          <p:cNvPr id="79" name="Shape 77"/>
          <p:cNvSpPr/>
          <p:nvPr/>
        </p:nvSpPr>
        <p:spPr>
          <a:xfrm>
            <a:off x="6473952" y="3383280"/>
            <a:ext cx="45720" cy="420624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80" name="Shape 78"/>
          <p:cNvSpPr/>
          <p:nvPr/>
        </p:nvSpPr>
        <p:spPr>
          <a:xfrm>
            <a:off x="6528816" y="3456432"/>
            <a:ext cx="1005840" cy="18288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81" name="Text 79"/>
          <p:cNvSpPr/>
          <p:nvPr/>
        </p:nvSpPr>
        <p:spPr>
          <a:xfrm>
            <a:off x="6528816" y="3456432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Advantage</a:t>
            </a:r>
            <a:endParaRPr lang="en-US" sz="850" dirty="0"/>
          </a:p>
        </p:txBody>
      </p:sp>
      <p:sp>
        <p:nvSpPr>
          <p:cNvPr id="82" name="Text 80"/>
          <p:cNvSpPr/>
          <p:nvPr/>
        </p:nvSpPr>
        <p:spPr>
          <a:xfrm>
            <a:off x="7589520" y="3383280"/>
            <a:ext cx="13350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</a:t>
            </a:r>
            <a:endParaRPr lang="en-US" sz="1050" dirty="0"/>
          </a:p>
        </p:txBody>
      </p:sp>
      <p:sp>
        <p:nvSpPr>
          <p:cNvPr id="83" name="Shape 81"/>
          <p:cNvSpPr/>
          <p:nvPr/>
        </p:nvSpPr>
        <p:spPr>
          <a:xfrm>
            <a:off x="182880" y="3840480"/>
            <a:ext cx="3749040" cy="420624"/>
          </a:xfrm>
          <a:prstGeom prst="rect">
            <a:avLst/>
          </a:prstGeom>
          <a:solidFill>
            <a:srgbClr val="EBF1F7"/>
          </a:solidFill>
          <a:ln/>
        </p:spPr>
      </p:sp>
      <p:sp>
        <p:nvSpPr>
          <p:cNvPr id="84" name="Text 82"/>
          <p:cNvSpPr/>
          <p:nvPr/>
        </p:nvSpPr>
        <p:spPr>
          <a:xfrm>
            <a:off x="256032" y="384048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Migration Complexity</a:t>
            </a:r>
            <a:endParaRPr lang="en-US" sz="1150" dirty="0"/>
          </a:p>
        </p:txBody>
      </p:sp>
      <p:sp>
        <p:nvSpPr>
          <p:cNvPr id="85" name="Shape 83"/>
          <p:cNvSpPr/>
          <p:nvPr/>
        </p:nvSpPr>
        <p:spPr>
          <a:xfrm>
            <a:off x="4005072" y="3840480"/>
            <a:ext cx="2395728" cy="42062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6" name="Shape 84"/>
          <p:cNvSpPr/>
          <p:nvPr/>
        </p:nvSpPr>
        <p:spPr>
          <a:xfrm>
            <a:off x="4005072" y="3840480"/>
            <a:ext cx="45720" cy="420624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87" name="Shape 85"/>
          <p:cNvSpPr/>
          <p:nvPr/>
        </p:nvSpPr>
        <p:spPr>
          <a:xfrm>
            <a:off x="4059936" y="3913632"/>
            <a:ext cx="1005840" cy="18288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88" name="Text 86"/>
          <p:cNvSpPr/>
          <p:nvPr/>
        </p:nvSpPr>
        <p:spPr>
          <a:xfrm>
            <a:off x="4059936" y="3913632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Advantage</a:t>
            </a:r>
            <a:endParaRPr lang="en-US" sz="850" dirty="0"/>
          </a:p>
        </p:txBody>
      </p:sp>
      <p:sp>
        <p:nvSpPr>
          <p:cNvPr id="89" name="Text 87"/>
          <p:cNvSpPr/>
          <p:nvPr/>
        </p:nvSpPr>
        <p:spPr>
          <a:xfrm>
            <a:off x="5120640" y="3840480"/>
            <a:ext cx="1280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Favourable</a:t>
            </a:r>
            <a:endParaRPr lang="en-US" sz="1050" dirty="0"/>
          </a:p>
        </p:txBody>
      </p:sp>
      <p:sp>
        <p:nvSpPr>
          <p:cNvPr id="90" name="Shape 88"/>
          <p:cNvSpPr/>
          <p:nvPr/>
        </p:nvSpPr>
        <p:spPr>
          <a:xfrm>
            <a:off x="6473952" y="3840480"/>
            <a:ext cx="2487168" cy="42062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1" name="Shape 89"/>
          <p:cNvSpPr/>
          <p:nvPr/>
        </p:nvSpPr>
        <p:spPr>
          <a:xfrm>
            <a:off x="6473952" y="3840480"/>
            <a:ext cx="45720" cy="420624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92" name="Shape 90"/>
          <p:cNvSpPr/>
          <p:nvPr/>
        </p:nvSpPr>
        <p:spPr>
          <a:xfrm>
            <a:off x="6528816" y="3913632"/>
            <a:ext cx="1005840" cy="18288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93" name="Text 91"/>
          <p:cNvSpPr/>
          <p:nvPr/>
        </p:nvSpPr>
        <p:spPr>
          <a:xfrm>
            <a:off x="6528816" y="3913632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Weaker</a:t>
            </a:r>
            <a:endParaRPr lang="en-US" sz="850" dirty="0"/>
          </a:p>
        </p:txBody>
      </p:sp>
      <p:sp>
        <p:nvSpPr>
          <p:cNvPr id="94" name="Text 92"/>
          <p:cNvSpPr/>
          <p:nvPr/>
        </p:nvSpPr>
        <p:spPr>
          <a:xfrm>
            <a:off x="7589520" y="3840480"/>
            <a:ext cx="13350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</a:t>
            </a:r>
            <a:endParaRPr lang="en-US" sz="1050" dirty="0"/>
          </a:p>
        </p:txBody>
      </p:sp>
      <p:sp>
        <p:nvSpPr>
          <p:cNvPr id="95" name="Shape 93"/>
          <p:cNvSpPr/>
          <p:nvPr/>
        </p:nvSpPr>
        <p:spPr>
          <a:xfrm>
            <a:off x="182880" y="4297680"/>
            <a:ext cx="8778240" cy="41148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96" name="Text 94"/>
          <p:cNvSpPr/>
          <p:nvPr/>
        </p:nvSpPr>
        <p:spPr>
          <a:xfrm>
            <a:off x="274320" y="429768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07B3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DB-primary leads on: Governance, Security, Compliance, Migration</a:t>
            </a:r>
            <a:endParaRPr lang="en-US" sz="1000" dirty="0"/>
          </a:p>
        </p:txBody>
      </p:sp>
      <p:sp>
        <p:nvSpPr>
          <p:cNvPr id="97" name="Text 95"/>
          <p:cNvSpPr/>
          <p:nvPr/>
        </p:nvSpPr>
        <p:spPr>
          <a:xfrm>
            <a:off x="4434840" y="4297680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Fabric-primary leads on: Self-service, Cost, Third-party risk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21792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73152"/>
            <a:ext cx="6858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 &amp; Cons Summary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223760" y="91440"/>
            <a:ext cx="1737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a glance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182880" y="694944"/>
            <a:ext cx="4114800" cy="41879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82880" y="694944"/>
            <a:ext cx="64008" cy="4187952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7" name="Shape 5"/>
          <p:cNvSpPr/>
          <p:nvPr/>
        </p:nvSpPr>
        <p:spPr>
          <a:xfrm>
            <a:off x="4846320" y="694944"/>
            <a:ext cx="4114800" cy="41879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846320" y="694944"/>
            <a:ext cx="64008" cy="4187952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9" name="Text 7"/>
          <p:cNvSpPr/>
          <p:nvPr/>
        </p:nvSpPr>
        <p:spPr>
          <a:xfrm>
            <a:off x="320040" y="786384"/>
            <a:ext cx="3977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E07B3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DATABRICKS-PRIMARY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983480" y="786384"/>
            <a:ext cx="3977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6B21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FABRIC-PRIMARY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92608" y="1188720"/>
            <a:ext cx="3895344" cy="0"/>
          </a:xfrm>
          <a:prstGeom prst="line">
            <a:avLst/>
          </a:prstGeom>
          <a:noFill/>
          <a:ln w="1016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956048" y="1188720"/>
            <a:ext cx="3895344" cy="0"/>
          </a:xfrm>
          <a:prstGeom prst="line">
            <a:avLst/>
          </a:prstGeom>
          <a:noFill/>
          <a:ln w="10160">
            <a:solidFill>
              <a:srgbClr val="E2E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0040" y="123444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983480" y="123444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20040" y="1234440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320040" y="1481328"/>
            <a:ext cx="3858768" cy="15727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300"/>
              </a:spcAft>
              <a:buNone/>
            </a:pPr>
            <a:r>
              <a:rPr lang="en-US" sz="110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Most mature governance platform (Unity Catalog + Manta)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Best-in-class granular security: column masking, ABAC, row filters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Strongest regulatory audit trail for AMF/OSFI/Law 25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Lowest migration risk: existing Databricks workspaces &amp; skills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Multi-cloud portability; open-source Delta Lake format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20040" y="3072384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LIMITATIONS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320040" y="3310128"/>
            <a:ext cx="3858768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300"/>
              </a:spcAft>
              <a:buNone/>
            </a:pPr>
            <a:r>
              <a:rPr lang="en-US" sz="110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No native BI — Power BI Premium additional cost and dependency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Higher compute cost: DBU + Azure VM double billing at scale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Steep adoption curve for non-technical business users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Private company: financial stability risk vs. Microsoft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983480" y="1234440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983480" y="1481328"/>
            <a:ext cx="3858768" cy="15727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300"/>
              </a:spcAft>
              <a:buNone/>
            </a:pPr>
            <a:r>
              <a:rPr lang="en-US" sz="110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Power BI native: best-in-class self-service BI included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Lower and more predictable cost via F-SKU capacity model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Lowest third-party risk within Greenfield's existing Microsoft relationship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Simpler single-vendor compliance attestation narrative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Natural Synapse migration path for Dedicated and Serverless workloads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983480" y="3072384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LIMITATIONS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983480" y="3310128"/>
            <a:ext cx="3858768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300"/>
              </a:spcAft>
              <a:buNone/>
            </a:pPr>
            <a:r>
              <a:rPr lang="en-US" sz="110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Platform maturity risk: Fabric launched 2023, governance less proven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No Unity Catalog equivalent: column/row security at lakehouse immature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Deep Microsoft ecosystem lock-in; costly exit if platform underperforms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Databricks still required for SAS Viya: unavoidable dual licensing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315968" y="2286000"/>
            <a:ext cx="51206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B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3" name="Shape 1"/>
          <p:cNvSpPr/>
          <p:nvPr/>
        </p:nvSpPr>
        <p:spPr>
          <a:xfrm>
            <a:off x="8915400" y="0"/>
            <a:ext cx="228600" cy="5143500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657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250" kern="0" dirty="0">
                <a:solidFill>
                  <a:srgbClr val="7FA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EVALUATION DIRECTION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804672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Databricks-primary remains the recommended baseline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1828800" y="1627632"/>
            <a:ext cx="5486400" cy="0"/>
          </a:xfrm>
          <a:prstGeom prst="line">
            <a:avLst/>
          </a:prstGeom>
          <a:noFill/>
          <a:ln w="10160">
            <a:solidFill>
              <a:srgbClr val="3A608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755648"/>
            <a:ext cx="82296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700"/>
              </a:spcAft>
              <a:buNone/>
            </a:pPr>
            <a:r>
              <a:rPr lang="en-US" sz="120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700"/>
              </a:spcAft>
              <a:buNone/>
            </a:pPr>
            <a:r>
              <a:rPr lang="en-US" sz="1200" dirty="0">
                <a:solidFill>
                  <a:srgbClr val="D4E4F0"/>
                </a:solidFill>
              </a:rPr>
              <a:t>Greenfield already operates multiple Databricks workspaces: migration to v8.0 is incremental, not transformational.</a:t>
            </a:r>
            <a:endParaRPr lang="en-US" sz="1200" dirty="0"/>
          </a:p>
          <a:p>
            <a:pPr indent="0" marL="0">
              <a:spcAft>
                <a:spcPts val="700"/>
              </a:spcAft>
              <a:buNone/>
            </a:pPr>
            <a:r>
              <a:rPr lang="en-US" sz="120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700"/>
              </a:spcAft>
              <a:buNone/>
            </a:pPr>
            <a:r>
              <a:rPr lang="en-US" sz="1200" dirty="0">
                <a:solidFill>
                  <a:srgbClr val="D4E4F0"/>
                </a:solidFill>
              </a:rPr>
              <a:t>OSFI/AMF/Law 25 obligations demand the most mature governance and audit capabilities available — Unity Catalog + Manta is the proven choice.</a:t>
            </a:r>
            <a:endParaRPr lang="en-US" sz="1200" dirty="0"/>
          </a:p>
          <a:p>
            <a:pPr indent="0" marL="0">
              <a:spcAft>
                <a:spcPts val="700"/>
              </a:spcAft>
              <a:buNone/>
            </a:pPr>
            <a:r>
              <a:rPr lang="en-US" sz="120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700"/>
              </a:spcAft>
              <a:buNone/>
            </a:pPr>
            <a:r>
              <a:rPr lang="en-US" sz="1200" dirty="0">
                <a:solidFill>
                  <a:srgbClr val="D4E4F0"/>
                </a:solidFill>
              </a:rPr>
              <a:t>Security control granularity (column masking, ABAC) is non-negotiable in a regulated financial institution at 55,000+ employees.</a:t>
            </a:r>
            <a:endParaRPr lang="en-US" sz="1200" dirty="0"/>
          </a:p>
          <a:p>
            <a:pPr indent="0" marL="0">
              <a:spcAft>
                <a:spcPts val="700"/>
              </a:spcAft>
              <a:buNone/>
            </a:pPr>
            <a:r>
              <a:rPr lang="en-US" sz="1200" b="1" dirty="0">
                <a:solidFill>
                  <a:srgbClr val="B45309"/>
                </a:solidFill>
              </a:rPr>
              <a:t>~ </a:t>
            </a:r>
            <a:pPr indent="0" marL="0">
              <a:spcAft>
                <a:spcPts val="700"/>
              </a:spcAft>
              <a:buNone/>
            </a:pPr>
            <a:r>
              <a:rPr lang="en-US" sz="1200" dirty="0">
                <a:solidFill>
                  <a:srgbClr val="D4E4F0"/>
                </a:solidFill>
              </a:rPr>
              <a:t>Fabric-primary merits a structured proof-of-concept focused on self-service BI and Synapse migration paths before any go/no-go decision.</a:t>
            </a:r>
            <a:endParaRPr lang="en-US" sz="1200" dirty="0"/>
          </a:p>
          <a:p>
            <a:pPr indent="0" marL="0">
              <a:spcAft>
                <a:spcPts val="700"/>
              </a:spcAft>
              <a:buNone/>
            </a:pPr>
            <a:r>
              <a:rPr lang="en-US" sz="1200" b="1" dirty="0">
                <a:solidFill>
                  <a:srgbClr val="B45309"/>
                </a:solidFill>
              </a:rPr>
              <a:t>~ </a:t>
            </a:r>
            <a:pPr indent="0" marL="0">
              <a:spcAft>
                <a:spcPts val="700"/>
              </a:spcAft>
              <a:buNone/>
            </a:pPr>
            <a:r>
              <a:rPr lang="en-US" sz="1200" dirty="0">
                <a:solidFill>
                  <a:srgbClr val="D4E4F0"/>
                </a:solidFill>
              </a:rPr>
              <a:t>The two architectures are not mutually exclusive: Fabric as the BI consumer layer is already embedded in the Databricks-primary design.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Greenfield  |  Architecture &amp; Data Engineering Practice  |  March 2026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21792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73152"/>
            <a:ext cx="6858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 Snapshot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223760" y="91440"/>
            <a:ext cx="1737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v8.0 vs v1.0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182880" y="694944"/>
            <a:ext cx="4114800" cy="41879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82880" y="694944"/>
            <a:ext cx="64008" cy="4187952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7" name="Shape 5"/>
          <p:cNvSpPr/>
          <p:nvPr/>
        </p:nvSpPr>
        <p:spPr>
          <a:xfrm>
            <a:off x="4846320" y="694944"/>
            <a:ext cx="4114800" cy="41879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846320" y="694944"/>
            <a:ext cx="64008" cy="4187952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9" name="Text 7"/>
          <p:cNvSpPr/>
          <p:nvPr/>
        </p:nvSpPr>
        <p:spPr>
          <a:xfrm>
            <a:off x="320040" y="786384"/>
            <a:ext cx="3977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E07B3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DATABRICKS-PRIMARY  (v8.0)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983480" y="786384"/>
            <a:ext cx="3977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6B21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FABRIC-PRIMARY  (v1.0)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92608" y="1188720"/>
            <a:ext cx="3895344" cy="0"/>
          </a:xfrm>
          <a:prstGeom prst="line">
            <a:avLst/>
          </a:prstGeom>
          <a:noFill/>
          <a:ln w="1016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956048" y="1188720"/>
            <a:ext cx="3895344" cy="0"/>
          </a:xfrm>
          <a:prstGeom prst="line">
            <a:avLst/>
          </a:prstGeom>
          <a:noFill/>
          <a:ln w="10160">
            <a:solidFill>
              <a:srgbClr val="E2E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0040" y="1243584"/>
            <a:ext cx="3858768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1E293B"/>
                </a:solidFill>
              </a:rPr>
              <a:t>Reference architecture (current baseline)</a:t>
            </a:r>
            <a:endParaRPr lang="en-US" sz="12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600" dirty="0">
                <a:solidFill>
                  <a:srgbClr val="000000"/>
                </a:solidFill>
              </a:rPr>
              <a:t>
</a:t>
            </a:r>
            <a:endParaRPr lang="en-US" sz="12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50" b="1" dirty="0">
                <a:solidFill>
                  <a:srgbClr val="1E293B"/>
                </a:solidFill>
              </a:rPr>
              <a:t>Core platform: </a:t>
            </a:r>
            <a:pPr indent="0" marL="0">
              <a:spcAft>
                <a:spcPts val="300"/>
              </a:spcAft>
              <a:buNone/>
            </a:pPr>
            <a:r>
              <a:rPr lang="en-US" sz="1150" dirty="0">
                <a:solidFill>
                  <a:srgbClr val="475569"/>
                </a:solidFill>
              </a:rPr>
              <a:t>Databricks (compute, warehouse, ML/AI, Unity Catalog)
</a:t>
            </a:r>
            <a:endParaRPr lang="en-US" sz="12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50" b="1" dirty="0">
                <a:solidFill>
                  <a:srgbClr val="1E293B"/>
                </a:solidFill>
              </a:rPr>
              <a:t>BI layer: </a:t>
            </a:r>
            <a:pPr indent="0" marL="0">
              <a:spcAft>
                <a:spcPts val="300"/>
              </a:spcAft>
              <a:buNone/>
            </a:pPr>
            <a:r>
              <a:rPr lang="en-US" sz="1150" dirty="0">
                <a:solidFill>
                  <a:srgbClr val="475569"/>
                </a:solidFill>
              </a:rPr>
              <a:t>Microsoft Fabric / Power BI as consumer layer
</a:t>
            </a:r>
            <a:endParaRPr lang="en-US" sz="12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50" b="1" dirty="0">
                <a:solidFill>
                  <a:srgbClr val="1E293B"/>
                </a:solidFill>
              </a:rPr>
              <a:t>Regulated analytics: </a:t>
            </a:r>
            <a:pPr indent="0" marL="0">
              <a:spcAft>
                <a:spcPts val="300"/>
              </a:spcAft>
              <a:buNone/>
            </a:pPr>
            <a:r>
              <a:rPr lang="en-US" sz="1150" dirty="0">
                <a:solidFill>
                  <a:srgbClr val="475569"/>
                </a:solidFill>
              </a:rPr>
              <a:t>SAS Viya on Azure AKS
</a:t>
            </a:r>
            <a:endParaRPr lang="en-US" sz="12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50" b="1" dirty="0">
                <a:solidFill>
                  <a:srgbClr val="1E293B"/>
                </a:solidFill>
              </a:rPr>
              <a:t>Storage: </a:t>
            </a:r>
            <a:pPr indent="0" marL="0">
              <a:spcAft>
                <a:spcPts val="300"/>
              </a:spcAft>
              <a:buNone/>
            </a:pPr>
            <a:r>
              <a:rPr lang="en-US" sz="1150" dirty="0">
                <a:solidFill>
                  <a:srgbClr val="475569"/>
                </a:solidFill>
              </a:rPr>
              <a:t>ADLS Gen2 (Bronze/Silver/Gold medallion)
</a:t>
            </a:r>
            <a:endParaRPr lang="en-US" sz="12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50" b="1" dirty="0">
                <a:solidFill>
                  <a:srgbClr val="1E293B"/>
                </a:solidFill>
              </a:rPr>
              <a:t>Governance: </a:t>
            </a:r>
            <a:pPr indent="0" marL="0">
              <a:spcAft>
                <a:spcPts val="300"/>
              </a:spcAft>
              <a:buNone/>
            </a:pPr>
            <a:r>
              <a:rPr lang="en-US" sz="1150" dirty="0">
                <a:solidFill>
                  <a:srgbClr val="475569"/>
                </a:solidFill>
              </a:rPr>
              <a:t>Unity Catalog + Purview + Manta
</a:t>
            </a:r>
            <a:endParaRPr lang="en-US" sz="12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600" dirty="0">
                <a:solidFill>
                  <a:srgbClr val="000000"/>
                </a:solidFill>
              </a:rPr>
              <a:t>
</a:t>
            </a:r>
            <a:endParaRPr lang="en-US" sz="12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50" b="1" dirty="0">
                <a:solidFill>
                  <a:srgbClr val="E07B39"/>
                </a:solidFill>
              </a:rPr>
              <a:t>Maturity: </a:t>
            </a:r>
            <a:pPr indent="0" marL="0">
              <a:spcAft>
                <a:spcPts val="300"/>
              </a:spcAft>
              <a:buNone/>
            </a:pPr>
            <a:r>
              <a:rPr lang="en-US" sz="1150" dirty="0">
                <a:solidFill>
                  <a:srgbClr val="475569"/>
                </a:solidFill>
              </a:rPr>
              <a:t>Production-ready, existing workspaces in place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983480" y="1243584"/>
            <a:ext cx="3858768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1E293B"/>
                </a:solidFill>
              </a:rPr>
              <a:t>Strategic variant under study</a:t>
            </a:r>
            <a:endParaRPr lang="en-US" sz="12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600" dirty="0">
                <a:solidFill>
                  <a:srgbClr val="000000"/>
                </a:solidFill>
              </a:rPr>
              <a:t>
</a:t>
            </a:r>
            <a:endParaRPr lang="en-US" sz="12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50" b="1" dirty="0">
                <a:solidFill>
                  <a:srgbClr val="1E293B"/>
                </a:solidFill>
              </a:rPr>
              <a:t>Core platform: </a:t>
            </a:r>
            <a:pPr indent="0" marL="0">
              <a:spcAft>
                <a:spcPts val="300"/>
              </a:spcAft>
              <a:buNone/>
            </a:pPr>
            <a:r>
              <a:rPr lang="en-US" sz="1150" dirty="0">
                <a:solidFill>
                  <a:srgbClr val="475569"/>
                </a:solidFill>
              </a:rPr>
              <a:t>Microsoft Fabric (Lakehouse, Warehouse, Pipelines, Power BI)
</a:t>
            </a:r>
            <a:endParaRPr lang="en-US" sz="12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50" b="1" dirty="0">
                <a:solidFill>
                  <a:srgbClr val="1E293B"/>
                </a:solidFill>
              </a:rPr>
              <a:t>BI layer: </a:t>
            </a:r>
            <a:pPr indent="0" marL="0">
              <a:spcAft>
                <a:spcPts val="300"/>
              </a:spcAft>
              <a:buNone/>
            </a:pPr>
            <a:r>
              <a:rPr lang="en-US" sz="1150" dirty="0">
                <a:solidFill>
                  <a:srgbClr val="475569"/>
                </a:solidFill>
              </a:rPr>
              <a:t>Power BI as first-class, native Fabric citizen
</a:t>
            </a:r>
            <a:endParaRPr lang="en-US" sz="12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50" b="1" dirty="0">
                <a:solidFill>
                  <a:srgbClr val="1E293B"/>
                </a:solidFill>
              </a:rPr>
              <a:t>Regulated analytics: </a:t>
            </a:r>
            <a:pPr indent="0" marL="0">
              <a:spcAft>
                <a:spcPts val="300"/>
              </a:spcAft>
              <a:buNone/>
            </a:pPr>
            <a:r>
              <a:rPr lang="en-US" sz="1150" dirty="0">
                <a:solidFill>
                  <a:srgbClr val="475569"/>
                </a:solidFill>
              </a:rPr>
              <a:t>SAS Viya on Azure AKS (unchanged)
</a:t>
            </a:r>
            <a:endParaRPr lang="en-US" sz="12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50" b="1" dirty="0">
                <a:solidFill>
                  <a:srgbClr val="1E293B"/>
                </a:solidFill>
              </a:rPr>
              <a:t>Storage: </a:t>
            </a:r>
            <a:pPr indent="0" marL="0">
              <a:spcAft>
                <a:spcPts val="300"/>
              </a:spcAft>
              <a:buNone/>
            </a:pPr>
            <a:r>
              <a:rPr lang="en-US" sz="1150" dirty="0">
                <a:solidFill>
                  <a:srgbClr val="475569"/>
                </a:solidFill>
              </a:rPr>
              <a:t>OneLake (Bronze/Silver/Gold, shortcuts to ADLS)
</a:t>
            </a:r>
            <a:endParaRPr lang="en-US" sz="12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50" b="1" dirty="0">
                <a:solidFill>
                  <a:srgbClr val="1E293B"/>
                </a:solidFill>
              </a:rPr>
              <a:t>Governance: </a:t>
            </a:r>
            <a:pPr indent="0" marL="0">
              <a:spcAft>
                <a:spcPts val="300"/>
              </a:spcAft>
              <a:buNone/>
            </a:pPr>
            <a:r>
              <a:rPr lang="en-US" sz="1150" dirty="0">
                <a:solidFill>
                  <a:srgbClr val="475569"/>
                </a:solidFill>
              </a:rPr>
              <a:t>Microsoft Purview (native) + Fabric lineage
</a:t>
            </a:r>
            <a:endParaRPr lang="en-US" sz="12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600" dirty="0">
                <a:solidFill>
                  <a:srgbClr val="000000"/>
                </a:solidFill>
              </a:rPr>
              <a:t>
</a:t>
            </a:r>
            <a:endParaRPr lang="en-US" sz="12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50" b="1" dirty="0">
                <a:solidFill>
                  <a:srgbClr val="6B21A8"/>
                </a:solidFill>
              </a:rPr>
              <a:t>Maturity: </a:t>
            </a:r>
            <a:pPr indent="0" marL="0">
              <a:spcAft>
                <a:spcPts val="300"/>
              </a:spcAft>
              <a:buNone/>
            </a:pPr>
            <a:r>
              <a:rPr lang="en-US" sz="1150" dirty="0">
                <a:solidFill>
                  <a:srgbClr val="475569"/>
                </a:solidFill>
              </a:rPr>
              <a:t>Under evaluation — platform launched 2023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315968" y="2286000"/>
            <a:ext cx="51206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21792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73152"/>
            <a:ext cx="6858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—  Self-Service Capabilities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223760" y="91440"/>
            <a:ext cx="1737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user autonomy &amp; data discovery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182880" y="676656"/>
            <a:ext cx="4114800" cy="41879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82880" y="676656"/>
            <a:ext cx="64008" cy="4187952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7" name="Shape 5"/>
          <p:cNvSpPr/>
          <p:nvPr/>
        </p:nvSpPr>
        <p:spPr>
          <a:xfrm>
            <a:off x="4846320" y="676656"/>
            <a:ext cx="4114800" cy="41879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846320" y="676656"/>
            <a:ext cx="64008" cy="4187952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9" name="Text 7"/>
          <p:cNvSpPr/>
          <p:nvPr/>
        </p:nvSpPr>
        <p:spPr>
          <a:xfrm>
            <a:off x="4343400" y="16459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20040" y="768096"/>
            <a:ext cx="3977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E07B3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DATABRICKS-PRIMARY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983480" y="768096"/>
            <a:ext cx="3977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6B21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FABRIC-PRIMARY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92608" y="1170432"/>
            <a:ext cx="3931920" cy="0"/>
          </a:xfrm>
          <a:prstGeom prst="line">
            <a:avLst/>
          </a:prstGeom>
          <a:noFill/>
          <a:ln w="1016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956048" y="1170432"/>
            <a:ext cx="3931920" cy="0"/>
          </a:xfrm>
          <a:prstGeom prst="line">
            <a:avLst/>
          </a:prstGeom>
          <a:noFill/>
          <a:ln w="10160">
            <a:solidFill>
              <a:srgbClr val="E2E8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" y="1225296"/>
            <a:ext cx="3913632" cy="33101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No native BI tool — Power BI required as additional license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Databricks SQL editor for complex analytical queries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AI/BI Genie: natural language query over Unity Catalog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Steep learning curve for non-technical business users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Unity Catalog data portal for asset discovery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Notebook interface not suited to business analysts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4983480" y="1225296"/>
            <a:ext cx="3913632" cy="33101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Power BI: industry-leading self-service BI, included in Fabric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Copilot: natural language queries in Power BI and Excel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No-code Dataflow Gen2 for business-led data preparation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OneLake hub: intuitive data discovery across the estate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Familiar Office 365 experience reduces adoption friction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Complex transformations still require engineering expertise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182880" y="4535424"/>
            <a:ext cx="4114800" cy="292608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7" name="Text 15"/>
          <p:cNvSpPr/>
          <p:nvPr/>
        </p:nvSpPr>
        <p:spPr>
          <a:xfrm>
            <a:off x="182880" y="4535424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WEAKER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846320" y="4535424"/>
            <a:ext cx="4114800" cy="29260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9" name="Text 17"/>
          <p:cNvSpPr/>
          <p:nvPr/>
        </p:nvSpPr>
        <p:spPr>
          <a:xfrm>
            <a:off x="4846320" y="4535424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ADVANTAGE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21792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73152"/>
            <a:ext cx="6858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—  Operational Costs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223760" y="91440"/>
            <a:ext cx="1737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capital, licensing &amp; infrastructure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182880" y="676656"/>
            <a:ext cx="4114800" cy="41879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82880" y="676656"/>
            <a:ext cx="64008" cy="4187952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7" name="Shape 5"/>
          <p:cNvSpPr/>
          <p:nvPr/>
        </p:nvSpPr>
        <p:spPr>
          <a:xfrm>
            <a:off x="4846320" y="676656"/>
            <a:ext cx="4114800" cy="41879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846320" y="676656"/>
            <a:ext cx="64008" cy="4187952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9" name="Text 7"/>
          <p:cNvSpPr/>
          <p:nvPr/>
        </p:nvSpPr>
        <p:spPr>
          <a:xfrm>
            <a:off x="4343400" y="16459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20040" y="768096"/>
            <a:ext cx="3977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E07B3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DATABRICKS-PRIMARY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983480" y="768096"/>
            <a:ext cx="3977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6B21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FABRIC-PRIMARY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92608" y="1170432"/>
            <a:ext cx="3931920" cy="0"/>
          </a:xfrm>
          <a:prstGeom prst="line">
            <a:avLst/>
          </a:prstGeom>
          <a:noFill/>
          <a:ln w="1016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956048" y="1170432"/>
            <a:ext cx="3931920" cy="0"/>
          </a:xfrm>
          <a:prstGeom prst="line">
            <a:avLst/>
          </a:prstGeom>
          <a:noFill/>
          <a:ln w="10160">
            <a:solidFill>
              <a:srgbClr val="E2E8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" y="1225296"/>
            <a:ext cx="3913632" cy="33101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DBU cost + Azure VM billing creates effective compute double-charge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Senior Databricks/Spark engineers command premium market salaries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Power BI Premium required as an additional license layer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Fine-grained DBU control: pay only for compute consumed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Photon engine reduces SQL compute; serverless for ad-hoc queries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Auto-scaling eliminates idle cluster spend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4983480" y="1225296"/>
            <a:ext cx="3913632" cy="33101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F-SKU capacity model: predictable flat monthly cost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Power BI Premium included in Fabric F64+ capacity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OneLake eliminates dedicated ADLS Gen2 storage charges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Potential EA bundle discounts on existing Microsoft contracts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Databricks still required for SAS Viya and advanced ML: dual licensing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F-SKU commitments less flexible than pure pay-per-use model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182880" y="4535424"/>
            <a:ext cx="4114800" cy="292608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7" name="Text 15"/>
          <p:cNvSpPr/>
          <p:nvPr/>
        </p:nvSpPr>
        <p:spPr>
          <a:xfrm>
            <a:off x="182880" y="4535424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WEAKER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846320" y="4535424"/>
            <a:ext cx="4114800" cy="29260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9" name="Text 17"/>
          <p:cNvSpPr/>
          <p:nvPr/>
        </p:nvSpPr>
        <p:spPr>
          <a:xfrm>
            <a:off x="4846320" y="4535424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ADVANTAGE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21792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73152"/>
            <a:ext cx="6858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—  Data Governance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223760" y="91440"/>
            <a:ext cx="1737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Catalogue, documentation &amp; quality monitoring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182880" y="676656"/>
            <a:ext cx="4114800" cy="41879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82880" y="676656"/>
            <a:ext cx="64008" cy="4187952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7" name="Shape 5"/>
          <p:cNvSpPr/>
          <p:nvPr/>
        </p:nvSpPr>
        <p:spPr>
          <a:xfrm>
            <a:off x="4846320" y="676656"/>
            <a:ext cx="4114800" cy="41879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846320" y="676656"/>
            <a:ext cx="64008" cy="4187952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9" name="Text 7"/>
          <p:cNvSpPr/>
          <p:nvPr/>
        </p:nvSpPr>
        <p:spPr>
          <a:xfrm>
            <a:off x="4343400" y="16459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20040" y="768096"/>
            <a:ext cx="3977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E07B3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DATABRICKS-PRIMARY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983480" y="768096"/>
            <a:ext cx="3977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6B21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FABRIC-PRIMARY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92608" y="1170432"/>
            <a:ext cx="3931920" cy="0"/>
          </a:xfrm>
          <a:prstGeom prst="line">
            <a:avLst/>
          </a:prstGeom>
          <a:noFill/>
          <a:ln w="1016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956048" y="1170432"/>
            <a:ext cx="3931920" cy="0"/>
          </a:xfrm>
          <a:prstGeom prst="line">
            <a:avLst/>
          </a:prstGeom>
          <a:noFill/>
          <a:ln w="10160">
            <a:solidFill>
              <a:srgbClr val="E2E8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" y="1225296"/>
            <a:ext cx="3913632" cy="33101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Unity Catalog: column masking, row filters, tag-based ABAC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Manta: automated end-to-end lineage across all workloads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Multi-workspace federation under a single governance metastore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Proven at scale in regulated financial institutions globally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Data documentation requires Purview or third-party tooling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DQ monitoring UI requires custom pipeline or external tool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4983480" y="1225296"/>
            <a:ext cx="3913632" cy="33101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Microsoft Purview as native first-class catalog and compliance tool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Fabric-native lineage auto-populated across all Fabric workloads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Sensitivity labels via Microsoft Information Protection built-in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No Unity Catalog equivalent — governance maturity still evolving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Cross-domain federated governance at enterprise scale unproven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Manta integration with Fabric requires additional connector work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182880" y="4535424"/>
            <a:ext cx="4114800" cy="29260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7" name="Text 15"/>
          <p:cNvSpPr/>
          <p:nvPr/>
        </p:nvSpPr>
        <p:spPr>
          <a:xfrm>
            <a:off x="182880" y="4535424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ADVANTAGE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846320" y="4535424"/>
            <a:ext cx="4114800" cy="292608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9" name="Text 17"/>
          <p:cNvSpPr/>
          <p:nvPr/>
        </p:nvSpPr>
        <p:spPr>
          <a:xfrm>
            <a:off x="4846320" y="4535424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WEAKER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21792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73152"/>
            <a:ext cx="6858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—  Granular Security Controls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223760" y="91440"/>
            <a:ext cx="1737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Column-level, row-level &amp; network security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182880" y="676656"/>
            <a:ext cx="4114800" cy="41879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82880" y="676656"/>
            <a:ext cx="64008" cy="4187952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7" name="Shape 5"/>
          <p:cNvSpPr/>
          <p:nvPr/>
        </p:nvSpPr>
        <p:spPr>
          <a:xfrm>
            <a:off x="4846320" y="676656"/>
            <a:ext cx="4114800" cy="41879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846320" y="676656"/>
            <a:ext cx="64008" cy="4187952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9" name="Text 7"/>
          <p:cNvSpPr/>
          <p:nvPr/>
        </p:nvSpPr>
        <p:spPr>
          <a:xfrm>
            <a:off x="4343400" y="16459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20040" y="768096"/>
            <a:ext cx="3977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E07B3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DATABRICKS-PRIMARY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983480" y="768096"/>
            <a:ext cx="3977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6B21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FABRIC-PRIMARY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92608" y="1170432"/>
            <a:ext cx="3931920" cy="0"/>
          </a:xfrm>
          <a:prstGeom prst="line">
            <a:avLst/>
          </a:prstGeom>
          <a:noFill/>
          <a:ln w="1016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956048" y="1170432"/>
            <a:ext cx="3931920" cy="0"/>
          </a:xfrm>
          <a:prstGeom prst="line">
            <a:avLst/>
          </a:prstGeom>
          <a:noFill/>
          <a:ln w="10160">
            <a:solidFill>
              <a:srgbClr val="E2E8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" y="1225296"/>
            <a:ext cx="3913632" cy="33101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Unity Catalog: dynamic column masking, row filters, tag-based ABAC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End-to-end network isolation: VNet injection + Private Link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Azure Key Vault integration; audit trail via system.access.audit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IP access lists and workspace-level SSO enforcement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Multi-layer model (workspace + UC + network) increases complexity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ABAC configuration requires a dedicated governance engineer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4983480" y="1225296"/>
            <a:ext cx="3913632" cy="33101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Entra ID as native identity provider — no additional SCIM setup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Sensitivity labels propagate across Office 365, Fabric, and Purview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Microsoft Defender for Cloud integration out of the box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Column-level security at lakehouse layer immature vs. Unity Catalog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OneLake folder-level permissions coarser than UC tag-based ABAC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Semantic model security does not enforce at the storage layer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182880" y="4535424"/>
            <a:ext cx="4114800" cy="29260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7" name="Text 15"/>
          <p:cNvSpPr/>
          <p:nvPr/>
        </p:nvSpPr>
        <p:spPr>
          <a:xfrm>
            <a:off x="182880" y="4535424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ADVANTAGE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846320" y="4535424"/>
            <a:ext cx="4114800" cy="292608"/>
          </a:xfrm>
          <a:prstGeom prst="rect">
            <a:avLst/>
          </a:prstGeom>
          <a:solidFill>
            <a:srgbClr val="334E68"/>
          </a:solidFill>
          <a:ln/>
        </p:spPr>
      </p:sp>
      <p:sp>
        <p:nvSpPr>
          <p:cNvPr id="19" name="Text 17"/>
          <p:cNvSpPr/>
          <p:nvPr/>
        </p:nvSpPr>
        <p:spPr>
          <a:xfrm>
            <a:off x="4846320" y="4535424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COMPARABLE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21792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73152"/>
            <a:ext cx="6858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—  Regulatory Compliance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223760" y="91440"/>
            <a:ext cx="1737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AMF, OSFI, Law 25 — Canadian regulatory context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182880" y="676656"/>
            <a:ext cx="4114800" cy="41879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82880" y="676656"/>
            <a:ext cx="64008" cy="4187952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7" name="Shape 5"/>
          <p:cNvSpPr/>
          <p:nvPr/>
        </p:nvSpPr>
        <p:spPr>
          <a:xfrm>
            <a:off x="4846320" y="676656"/>
            <a:ext cx="4114800" cy="41879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846320" y="676656"/>
            <a:ext cx="64008" cy="4187952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9" name="Text 7"/>
          <p:cNvSpPr/>
          <p:nvPr/>
        </p:nvSpPr>
        <p:spPr>
          <a:xfrm>
            <a:off x="4343400" y="16459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20040" y="768096"/>
            <a:ext cx="3977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E07B3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DATABRICKS-PRIMARY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983480" y="768096"/>
            <a:ext cx="3977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6B21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FABRIC-PRIMARY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92608" y="1170432"/>
            <a:ext cx="3931920" cy="0"/>
          </a:xfrm>
          <a:prstGeom prst="line">
            <a:avLst/>
          </a:prstGeom>
          <a:noFill/>
          <a:ln w="1016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956048" y="1170432"/>
            <a:ext cx="3931920" cy="0"/>
          </a:xfrm>
          <a:prstGeom prst="line">
            <a:avLst/>
          </a:prstGeom>
          <a:noFill/>
          <a:ln w="10160">
            <a:solidFill>
              <a:srgbClr val="E2E8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" y="1225296"/>
            <a:ext cx="3913632" cy="33101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SOC 2 Type II, ISO 27001, HIPAA, FedRAMP — Databricks certified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Canada Central + East regions: guaranteed data residency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Immutable audit trail via Delta transaction log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Customer-Managed Keys (CMK/BYOK) for encryption at rest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Dual compliance attestation: Databricks + Azure certifications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B45309"/>
                </a:solidFill>
              </a:rPr>
              <a:t>~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Multi-vendor stack slightly complicates audit scope narrative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4983480" y="1225296"/>
            <a:ext cx="3913632" cy="33101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Microsoft: 100+ certifications including SOC 2 Type II, ISO 27001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Canada Central for Law 25 data residency, Purview Compliance Manager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Single-vendor attestation simplifies audit scope and narrative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Fabric (2023): some industry-specific certifications still maturing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OneLake compliance boundaries less established for regulated data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Audit log granularity below Databricks system tables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182880" y="4535424"/>
            <a:ext cx="4114800" cy="29260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7" name="Text 15"/>
          <p:cNvSpPr/>
          <p:nvPr/>
        </p:nvSpPr>
        <p:spPr>
          <a:xfrm>
            <a:off x="182880" y="4535424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ADVANTAGE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846320" y="4535424"/>
            <a:ext cx="4114800" cy="292608"/>
          </a:xfrm>
          <a:prstGeom prst="rect">
            <a:avLst/>
          </a:prstGeom>
          <a:solidFill>
            <a:srgbClr val="334E68"/>
          </a:solidFill>
          <a:ln/>
        </p:spPr>
      </p:sp>
      <p:sp>
        <p:nvSpPr>
          <p:cNvPr id="19" name="Text 17"/>
          <p:cNvSpPr/>
          <p:nvPr/>
        </p:nvSpPr>
        <p:spPr>
          <a:xfrm>
            <a:off x="4846320" y="4535424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COMPARABLE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21792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73152"/>
            <a:ext cx="6858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—  Third-Party Risk Assessment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223760" y="91440"/>
            <a:ext cx="1737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Vendor stability, lock-in &amp; ecosystem risk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182880" y="676656"/>
            <a:ext cx="4114800" cy="41879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82880" y="676656"/>
            <a:ext cx="64008" cy="4187952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7" name="Shape 5"/>
          <p:cNvSpPr/>
          <p:nvPr/>
        </p:nvSpPr>
        <p:spPr>
          <a:xfrm>
            <a:off x="4846320" y="676656"/>
            <a:ext cx="4114800" cy="41879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846320" y="676656"/>
            <a:ext cx="64008" cy="4187952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9" name="Text 7"/>
          <p:cNvSpPr/>
          <p:nvPr/>
        </p:nvSpPr>
        <p:spPr>
          <a:xfrm>
            <a:off x="4343400" y="16459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20040" y="768096"/>
            <a:ext cx="3977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E07B3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DATABRICKS-PRIMARY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983480" y="768096"/>
            <a:ext cx="3977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6B21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FABRIC-PRIMARY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92608" y="1170432"/>
            <a:ext cx="3931920" cy="0"/>
          </a:xfrm>
          <a:prstGeom prst="line">
            <a:avLst/>
          </a:prstGeom>
          <a:noFill/>
          <a:ln w="1016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956048" y="1170432"/>
            <a:ext cx="3931920" cy="0"/>
          </a:xfrm>
          <a:prstGeom prst="line">
            <a:avLst/>
          </a:prstGeom>
          <a:noFill/>
          <a:ln w="10160">
            <a:solidFill>
              <a:srgbClr val="E2E8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" y="1225296"/>
            <a:ext cx="3913632" cy="33101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Multi-cloud capable: not locked to Azure (AWS, GCP options)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Delta Lake &amp; Apache Spark: open-source, vendor-neutral formats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Strong enterprise track record in regulated banking and insurance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Private company: financial transparency and stability risk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DBU cost escalation risk at scale; limited contractual protections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Core processing vendor concentration on a single platform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4983480" y="1225296"/>
            <a:ext cx="3913632" cy="33101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Microsoft: lowest counterparty risk in Greenfield’s vendor portfolio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Existing EA/MBSA contract de-risks procurement and pricing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A34A"/>
                </a:solidFill>
              </a:rPr>
              <a:t>+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Broad market adoption and Microsoft long-term commitment to Fabric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Deep lock-in to Microsoft OneLake and Fabric ecosystem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Platform maturity risk: Fabric launched 2023, production stability evolving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DC2626"/>
                </a:solidFill>
              </a:rPr>
              <a:t>−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1E293B"/>
                </a:solidFill>
              </a:rPr>
              <a:t>Exit complexity if Fabric underperforms: data migration is significant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182880" y="4535424"/>
            <a:ext cx="4114800" cy="292608"/>
          </a:xfrm>
          <a:prstGeom prst="rect">
            <a:avLst/>
          </a:prstGeom>
          <a:solidFill>
            <a:srgbClr val="334E68"/>
          </a:solidFill>
          <a:ln/>
        </p:spPr>
      </p:sp>
      <p:sp>
        <p:nvSpPr>
          <p:cNvPr id="17" name="Text 15"/>
          <p:cNvSpPr/>
          <p:nvPr/>
        </p:nvSpPr>
        <p:spPr>
          <a:xfrm>
            <a:off x="182880" y="4535424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COMPARABLE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846320" y="4535424"/>
            <a:ext cx="4114800" cy="29260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9" name="Text 17"/>
          <p:cNvSpPr/>
          <p:nvPr/>
        </p:nvSpPr>
        <p:spPr>
          <a:xfrm>
            <a:off x="4846320" y="4535424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ADVANTAGE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21792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73152"/>
            <a:ext cx="6858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—  Migration Complexity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223760" y="91440"/>
            <a:ext cx="1737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SAS 9.4 + Databricks workspaces + Synapse (Dedicated &amp; Serverless)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182880" y="694944"/>
            <a:ext cx="2286000" cy="347472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6" name="Shape 4"/>
          <p:cNvSpPr/>
          <p:nvPr/>
        </p:nvSpPr>
        <p:spPr>
          <a:xfrm>
            <a:off x="2542032" y="694944"/>
            <a:ext cx="3200400" cy="347472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7" name="Shape 5"/>
          <p:cNvSpPr/>
          <p:nvPr/>
        </p:nvSpPr>
        <p:spPr>
          <a:xfrm>
            <a:off x="5815584" y="694944"/>
            <a:ext cx="3145536" cy="347472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8" name="Text 6"/>
          <p:cNvSpPr/>
          <p:nvPr/>
        </p:nvSpPr>
        <p:spPr>
          <a:xfrm>
            <a:off x="182880" y="69494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MIGRATION SOURCE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2542032" y="694944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DATABRICKS-PRIMARY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815584" y="694944"/>
            <a:ext cx="31455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FABRIC-PRIMARY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182880" y="1097280"/>
            <a:ext cx="2286000" cy="868680"/>
          </a:xfrm>
          <a:prstGeom prst="rect">
            <a:avLst/>
          </a:prstGeom>
          <a:solidFill>
            <a:srgbClr val="E8EFF5"/>
          </a:solidFill>
          <a:ln/>
        </p:spPr>
      </p:sp>
      <p:sp>
        <p:nvSpPr>
          <p:cNvPr id="12" name="Text 10"/>
          <p:cNvSpPr/>
          <p:nvPr/>
        </p:nvSpPr>
        <p:spPr>
          <a:xfrm>
            <a:off x="182880" y="1097280"/>
            <a:ext cx="2286000" cy="8686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SAS 9.4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SAS Viya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2542032" y="1097280"/>
            <a:ext cx="3200400" cy="8686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" name="Shape 12"/>
          <p:cNvSpPr/>
          <p:nvPr/>
        </p:nvSpPr>
        <p:spPr>
          <a:xfrm>
            <a:off x="2542032" y="1097280"/>
            <a:ext cx="54864" cy="868680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15" name="Shape 13"/>
          <p:cNvSpPr/>
          <p:nvPr/>
        </p:nvSpPr>
        <p:spPr>
          <a:xfrm>
            <a:off x="3529584" y="1170432"/>
            <a:ext cx="685800" cy="201168"/>
          </a:xfrm>
          <a:prstGeom prst="rect">
            <a:avLst/>
          </a:prstGeom>
          <a:solidFill>
            <a:srgbClr val="FEF9C3"/>
          </a:solidFill>
          <a:ln/>
        </p:spPr>
      </p:sp>
      <p:sp>
        <p:nvSpPr>
          <p:cNvPr id="16" name="Text 14"/>
          <p:cNvSpPr/>
          <p:nvPr/>
        </p:nvSpPr>
        <p:spPr>
          <a:xfrm>
            <a:off x="3529584" y="1170432"/>
            <a:ext cx="685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2651760" y="1408176"/>
            <a:ext cx="301752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effort regardless of architecture choice. SAS Viya deployed independently on Azure AKS. SAS code translation managed by the SAS practice.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5815584" y="1097280"/>
            <a:ext cx="3145536" cy="8686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9" name="Shape 17"/>
          <p:cNvSpPr/>
          <p:nvPr/>
        </p:nvSpPr>
        <p:spPr>
          <a:xfrm>
            <a:off x="5815584" y="1097280"/>
            <a:ext cx="54864" cy="868680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20" name="Shape 18"/>
          <p:cNvSpPr/>
          <p:nvPr/>
        </p:nvSpPr>
        <p:spPr>
          <a:xfrm>
            <a:off x="6803136" y="1170432"/>
            <a:ext cx="685800" cy="201168"/>
          </a:xfrm>
          <a:prstGeom prst="rect">
            <a:avLst/>
          </a:prstGeom>
          <a:solidFill>
            <a:srgbClr val="FEF9C3"/>
          </a:solidFill>
          <a:ln/>
        </p:spPr>
      </p:sp>
      <p:sp>
        <p:nvSpPr>
          <p:cNvPr id="21" name="Text 19"/>
          <p:cNvSpPr/>
          <p:nvPr/>
        </p:nvSpPr>
        <p:spPr>
          <a:xfrm>
            <a:off x="6803136" y="1170432"/>
            <a:ext cx="685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5925312" y="1408176"/>
            <a:ext cx="2962656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Identical migration path. SAS Viya sits outside both platform perimeters. No dependency on data platform selection.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182880" y="2029968"/>
            <a:ext cx="2286000" cy="868680"/>
          </a:xfrm>
          <a:prstGeom prst="rect">
            <a:avLst/>
          </a:prstGeom>
          <a:solidFill>
            <a:srgbClr val="D4DFE8"/>
          </a:solidFill>
          <a:ln/>
        </p:spPr>
      </p:sp>
      <p:sp>
        <p:nvSpPr>
          <p:cNvPr id="24" name="Text 22"/>
          <p:cNvSpPr/>
          <p:nvPr/>
        </p:nvSpPr>
        <p:spPr>
          <a:xfrm>
            <a:off x="182880" y="2029968"/>
            <a:ext cx="2286000" cy="8686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Databricks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Workspaces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2542032" y="2029968"/>
            <a:ext cx="3200400" cy="868680"/>
          </a:xfrm>
          <a:prstGeom prst="rect">
            <a:avLst/>
          </a:prstGeom>
          <a:solidFill>
            <a:srgbClr val="FBF8F5"/>
          </a:solidFill>
          <a:ln/>
        </p:spPr>
      </p:sp>
      <p:sp>
        <p:nvSpPr>
          <p:cNvPr id="26" name="Shape 24"/>
          <p:cNvSpPr/>
          <p:nvPr/>
        </p:nvSpPr>
        <p:spPr>
          <a:xfrm>
            <a:off x="2542032" y="2029968"/>
            <a:ext cx="54864" cy="868680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27" name="Shape 25"/>
          <p:cNvSpPr/>
          <p:nvPr/>
        </p:nvSpPr>
        <p:spPr>
          <a:xfrm>
            <a:off x="3529584" y="2103120"/>
            <a:ext cx="685800" cy="201168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28" name="Text 26"/>
          <p:cNvSpPr/>
          <p:nvPr/>
        </p:nvSpPr>
        <p:spPr>
          <a:xfrm>
            <a:off x="3529584" y="2103120"/>
            <a:ext cx="685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2651760" y="2340864"/>
            <a:ext cx="301752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Consolidate into unified workspace + Unity Catalog federation. Well-documented migration path. Existing Databricks expertise available.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5815584" y="2029968"/>
            <a:ext cx="3145536" cy="868680"/>
          </a:xfrm>
          <a:prstGeom prst="rect">
            <a:avLst/>
          </a:prstGeom>
          <a:solidFill>
            <a:srgbClr val="F9F7FD"/>
          </a:solidFill>
          <a:ln/>
        </p:spPr>
      </p:sp>
      <p:sp>
        <p:nvSpPr>
          <p:cNvPr id="31" name="Shape 29"/>
          <p:cNvSpPr/>
          <p:nvPr/>
        </p:nvSpPr>
        <p:spPr>
          <a:xfrm>
            <a:off x="5815584" y="2029968"/>
            <a:ext cx="54864" cy="868680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32" name="Shape 30"/>
          <p:cNvSpPr/>
          <p:nvPr/>
        </p:nvSpPr>
        <p:spPr>
          <a:xfrm>
            <a:off x="6803136" y="2103120"/>
            <a:ext cx="685800" cy="201168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33" name="Text 31"/>
          <p:cNvSpPr/>
          <p:nvPr/>
        </p:nvSpPr>
        <p:spPr>
          <a:xfrm>
            <a:off x="6803136" y="2103120"/>
            <a:ext cx="685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5925312" y="2340864"/>
            <a:ext cx="2962656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Architectural split decision required: which workloads stay in Databricks vs. move to Fabric. Ongoing dual-platform complexity. Higher governance overhead.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182880" y="2962656"/>
            <a:ext cx="2286000" cy="868680"/>
          </a:xfrm>
          <a:prstGeom prst="rect">
            <a:avLst/>
          </a:prstGeom>
          <a:solidFill>
            <a:srgbClr val="E8EFF5"/>
          </a:solidFill>
          <a:ln/>
        </p:spPr>
      </p:sp>
      <p:sp>
        <p:nvSpPr>
          <p:cNvPr id="36" name="Text 34"/>
          <p:cNvSpPr/>
          <p:nvPr/>
        </p:nvSpPr>
        <p:spPr>
          <a:xfrm>
            <a:off x="182880" y="2962656"/>
            <a:ext cx="2286000" cy="8686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Synapse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Dedicated Pool</a:t>
            </a:r>
            <a:endParaRPr lang="en-US" sz="1150" dirty="0"/>
          </a:p>
        </p:txBody>
      </p:sp>
      <p:sp>
        <p:nvSpPr>
          <p:cNvPr id="37" name="Shape 35"/>
          <p:cNvSpPr/>
          <p:nvPr/>
        </p:nvSpPr>
        <p:spPr>
          <a:xfrm>
            <a:off x="2542032" y="2962656"/>
            <a:ext cx="3200400" cy="8686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8" name="Shape 36"/>
          <p:cNvSpPr/>
          <p:nvPr/>
        </p:nvSpPr>
        <p:spPr>
          <a:xfrm>
            <a:off x="2542032" y="2962656"/>
            <a:ext cx="54864" cy="868680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39" name="Shape 37"/>
          <p:cNvSpPr/>
          <p:nvPr/>
        </p:nvSpPr>
        <p:spPr>
          <a:xfrm>
            <a:off x="3529584" y="3035808"/>
            <a:ext cx="685800" cy="201168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40" name="Text 38"/>
          <p:cNvSpPr/>
          <p:nvPr/>
        </p:nvSpPr>
        <p:spPr>
          <a:xfrm>
            <a:off x="3529584" y="3035808"/>
            <a:ext cx="685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2651760" y="3273552"/>
            <a:ext cx="301752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Migrate to Databricks SQL Warehouse. T-SQL → Spark SQL translation required. Stored procedures need rewriting. Significant effort.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5815584" y="2962656"/>
            <a:ext cx="3145536" cy="8686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3" name="Shape 41"/>
          <p:cNvSpPr/>
          <p:nvPr/>
        </p:nvSpPr>
        <p:spPr>
          <a:xfrm>
            <a:off x="5815584" y="2962656"/>
            <a:ext cx="54864" cy="868680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44" name="Shape 42"/>
          <p:cNvSpPr/>
          <p:nvPr/>
        </p:nvSpPr>
        <p:spPr>
          <a:xfrm>
            <a:off x="6803136" y="3035808"/>
            <a:ext cx="685800" cy="201168"/>
          </a:xfrm>
          <a:prstGeom prst="rect">
            <a:avLst/>
          </a:prstGeom>
          <a:solidFill>
            <a:srgbClr val="FEF9C3"/>
          </a:solidFill>
          <a:ln/>
        </p:spPr>
      </p:sp>
      <p:sp>
        <p:nvSpPr>
          <p:cNvPr id="45" name="Text 43"/>
          <p:cNvSpPr/>
          <p:nvPr/>
        </p:nvSpPr>
        <p:spPr>
          <a:xfrm>
            <a:off x="6803136" y="3035808"/>
            <a:ext cx="685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5925312" y="3273552"/>
            <a:ext cx="2962656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Migrate to Fabric Warehouse. Higher T-SQL compatibility. Synapse Link can assist initial migration. Lower translation risk than Databricks path.</a:t>
            </a:r>
            <a:endParaRPr lang="en-US" sz="1050" dirty="0"/>
          </a:p>
        </p:txBody>
      </p:sp>
      <p:sp>
        <p:nvSpPr>
          <p:cNvPr id="47" name="Shape 45"/>
          <p:cNvSpPr/>
          <p:nvPr/>
        </p:nvSpPr>
        <p:spPr>
          <a:xfrm>
            <a:off x="182880" y="3895344"/>
            <a:ext cx="2286000" cy="868680"/>
          </a:xfrm>
          <a:prstGeom prst="rect">
            <a:avLst/>
          </a:prstGeom>
          <a:solidFill>
            <a:srgbClr val="D4DFE8"/>
          </a:solidFill>
          <a:ln/>
        </p:spPr>
      </p:sp>
      <p:sp>
        <p:nvSpPr>
          <p:cNvPr id="48" name="Text 46"/>
          <p:cNvSpPr/>
          <p:nvPr/>
        </p:nvSpPr>
        <p:spPr>
          <a:xfrm>
            <a:off x="182880" y="3895344"/>
            <a:ext cx="2286000" cy="8686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Synapse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Serverless</a:t>
            </a:r>
            <a:endParaRPr lang="en-US" sz="1150" dirty="0"/>
          </a:p>
        </p:txBody>
      </p:sp>
      <p:sp>
        <p:nvSpPr>
          <p:cNvPr id="49" name="Shape 47"/>
          <p:cNvSpPr/>
          <p:nvPr/>
        </p:nvSpPr>
        <p:spPr>
          <a:xfrm>
            <a:off x="2542032" y="3895344"/>
            <a:ext cx="3200400" cy="868680"/>
          </a:xfrm>
          <a:prstGeom prst="rect">
            <a:avLst/>
          </a:prstGeom>
          <a:solidFill>
            <a:srgbClr val="FBF8F5"/>
          </a:solidFill>
          <a:ln/>
        </p:spPr>
      </p:sp>
      <p:sp>
        <p:nvSpPr>
          <p:cNvPr id="50" name="Shape 48"/>
          <p:cNvSpPr/>
          <p:nvPr/>
        </p:nvSpPr>
        <p:spPr>
          <a:xfrm>
            <a:off x="2542032" y="3895344"/>
            <a:ext cx="54864" cy="868680"/>
          </a:xfrm>
          <a:prstGeom prst="rect">
            <a:avLst/>
          </a:prstGeom>
          <a:solidFill>
            <a:srgbClr val="E07B39"/>
          </a:solidFill>
          <a:ln/>
        </p:spPr>
      </p:sp>
      <p:sp>
        <p:nvSpPr>
          <p:cNvPr id="51" name="Shape 49"/>
          <p:cNvSpPr/>
          <p:nvPr/>
        </p:nvSpPr>
        <p:spPr>
          <a:xfrm>
            <a:off x="3529584" y="3968496"/>
            <a:ext cx="685800" cy="201168"/>
          </a:xfrm>
          <a:prstGeom prst="rect">
            <a:avLst/>
          </a:prstGeom>
          <a:solidFill>
            <a:srgbClr val="FEF9C3"/>
          </a:solidFill>
          <a:ln/>
        </p:spPr>
      </p:sp>
      <p:sp>
        <p:nvSpPr>
          <p:cNvPr id="52" name="Text 50"/>
          <p:cNvSpPr/>
          <p:nvPr/>
        </p:nvSpPr>
        <p:spPr>
          <a:xfrm>
            <a:off x="3529584" y="3968496"/>
            <a:ext cx="685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2651760" y="4206240"/>
            <a:ext cx="301752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Migrate to Databricks SQL on external Delta tables. Schema-on-read pattern compatible. Moderate T-SQL adaptation required.</a:t>
            </a:r>
            <a:endParaRPr lang="en-US" sz="1050" dirty="0"/>
          </a:p>
        </p:txBody>
      </p:sp>
      <p:sp>
        <p:nvSpPr>
          <p:cNvPr id="54" name="Shape 52"/>
          <p:cNvSpPr/>
          <p:nvPr/>
        </p:nvSpPr>
        <p:spPr>
          <a:xfrm>
            <a:off x="5815584" y="3895344"/>
            <a:ext cx="3145536" cy="868680"/>
          </a:xfrm>
          <a:prstGeom prst="rect">
            <a:avLst/>
          </a:prstGeom>
          <a:solidFill>
            <a:srgbClr val="F9F7FD"/>
          </a:solidFill>
          <a:ln/>
        </p:spPr>
      </p:sp>
      <p:sp>
        <p:nvSpPr>
          <p:cNvPr id="55" name="Shape 53"/>
          <p:cNvSpPr/>
          <p:nvPr/>
        </p:nvSpPr>
        <p:spPr>
          <a:xfrm>
            <a:off x="5815584" y="3895344"/>
            <a:ext cx="54864" cy="868680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56" name="Shape 54"/>
          <p:cNvSpPr/>
          <p:nvPr/>
        </p:nvSpPr>
        <p:spPr>
          <a:xfrm>
            <a:off x="6803136" y="3968496"/>
            <a:ext cx="685800" cy="201168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57" name="Text 55"/>
          <p:cNvSpPr/>
          <p:nvPr/>
        </p:nvSpPr>
        <p:spPr>
          <a:xfrm>
            <a:off x="6803136" y="3968496"/>
            <a:ext cx="685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</a:t>
            </a:r>
            <a:endParaRPr lang="en-US" sz="800" dirty="0"/>
          </a:p>
        </p:txBody>
      </p:sp>
      <p:sp>
        <p:nvSpPr>
          <p:cNvPr id="58" name="Text 56"/>
          <p:cNvSpPr/>
          <p:nvPr/>
        </p:nvSpPr>
        <p:spPr>
          <a:xfrm>
            <a:off x="5925312" y="4206240"/>
            <a:ext cx="2962656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Migrate to Fabric Lakehouse SQL endpoint. Near-natural fit: both expose T-SQL over Delta/Parquet. Lowest effort migration path.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MDP Architecture Comparison: Databricks-primary vs Fabric-primary</dc:title>
  <dc:subject>PptxGenJS Presentation</dc:subject>
  <dc:creator>Greenfield Architecture &amp; Data Engineering Practice</dc:creator>
  <cp:lastModifiedBy>Greenfield Architecture &amp; Data Engineering Practice</cp:lastModifiedBy>
  <cp:revision>1</cp:revision>
  <dcterms:created xsi:type="dcterms:W3CDTF">2026-03-04T09:21:59Z</dcterms:created>
  <dcterms:modified xsi:type="dcterms:W3CDTF">2026-03-04T09:21:59Z</dcterms:modified>
</cp:coreProperties>
</file>